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45"/>
  </p:notesMasterIdLst>
  <p:handoutMasterIdLst>
    <p:handoutMasterId r:id="rId46"/>
  </p:handoutMasterIdLst>
  <p:sldIdLst>
    <p:sldId id="392" r:id="rId5"/>
    <p:sldId id="389" r:id="rId6"/>
    <p:sldId id="393" r:id="rId7"/>
    <p:sldId id="411" r:id="rId8"/>
    <p:sldId id="412" r:id="rId9"/>
    <p:sldId id="413" r:id="rId10"/>
    <p:sldId id="414" r:id="rId11"/>
    <p:sldId id="395" r:id="rId12"/>
    <p:sldId id="415" r:id="rId13"/>
    <p:sldId id="396" r:id="rId14"/>
    <p:sldId id="416" r:id="rId15"/>
    <p:sldId id="409" r:id="rId16"/>
    <p:sldId id="397" r:id="rId17"/>
    <p:sldId id="410" r:id="rId18"/>
    <p:sldId id="398" r:id="rId19"/>
    <p:sldId id="272" r:id="rId20"/>
    <p:sldId id="399" r:id="rId21"/>
    <p:sldId id="400" r:id="rId22"/>
    <p:sldId id="279" r:id="rId23"/>
    <p:sldId id="401" r:id="rId24"/>
    <p:sldId id="402" r:id="rId25"/>
    <p:sldId id="404" r:id="rId26"/>
    <p:sldId id="405" r:id="rId27"/>
    <p:sldId id="406" r:id="rId28"/>
    <p:sldId id="407" r:id="rId29"/>
    <p:sldId id="321" r:id="rId30"/>
    <p:sldId id="417" r:id="rId31"/>
    <p:sldId id="420" r:id="rId32"/>
    <p:sldId id="418" r:id="rId33"/>
    <p:sldId id="425" r:id="rId34"/>
    <p:sldId id="419" r:id="rId35"/>
    <p:sldId id="424" r:id="rId36"/>
    <p:sldId id="428" r:id="rId37"/>
    <p:sldId id="423" r:id="rId38"/>
    <p:sldId id="426" r:id="rId39"/>
    <p:sldId id="427" r:id="rId40"/>
    <p:sldId id="429" r:id="rId41"/>
    <p:sldId id="430" r:id="rId42"/>
    <p:sldId id="431" r:id="rId43"/>
    <p:sldId id="43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3840">
          <p15:clr>
            <a:srgbClr val="F26B43"/>
          </p15:clr>
        </p15:guide>
        <p15:guide id="3" orient="horz" pos="216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3725" autoAdjust="0"/>
  </p:normalViewPr>
  <p:slideViewPr>
    <p:cSldViewPr snapToGrid="0">
      <p:cViewPr>
        <p:scale>
          <a:sx n="69" d="100"/>
          <a:sy n="69" d="100"/>
        </p:scale>
        <p:origin x="-342" y="-144"/>
      </p:cViewPr>
      <p:guideLst>
        <p:guide orient="horz" pos="2160"/>
        <p:guide pos="384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smtClean="0">
              <a:latin typeface="Times New Roman" pitchFamily="18" charset="0"/>
              <a:cs typeface="Times New Roman" pitchFamily="18" charset="0"/>
            </a:rPr>
            <a:t>Admission </a:t>
          </a:r>
          <a:r>
            <a:rPr lang="en-US" sz="1800" dirty="0" err="1" smtClean="0">
              <a:latin typeface="Times New Roman" pitchFamily="18" charset="0"/>
              <a:cs typeface="Times New Roman" pitchFamily="18" charset="0"/>
            </a:rPr>
            <a:t>d’air</a:t>
          </a:r>
          <a:endParaRPr lang="en-US" sz="1800" dirty="0">
            <a:latin typeface="Times New Roman" pitchFamily="18" charset="0"/>
            <a:cs typeface="Times New Roman" pitchFamily="18" charset="0"/>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None/>
          </a:pPr>
          <a:r>
            <a:rPr lang="en-US" sz="1800" dirty="0" err="1" smtClean="0">
              <a:latin typeface="Times New Roman" pitchFamily="18" charset="0"/>
              <a:cs typeface="Times New Roman" pitchFamily="18" charset="0"/>
            </a:rPr>
            <a:t>L’entrée</a:t>
          </a:r>
          <a:r>
            <a:rPr lang="en-US" sz="1800" dirty="0" smtClean="0">
              <a:latin typeface="Times New Roman" pitchFamily="18" charset="0"/>
              <a:cs typeface="Times New Roman" pitchFamily="18" charset="0"/>
            </a:rPr>
            <a:t> de </a:t>
          </a:r>
          <a:r>
            <a:rPr lang="en-US" sz="1800" dirty="0" err="1" smtClean="0">
              <a:latin typeface="Times New Roman" pitchFamily="18" charset="0"/>
              <a:cs typeface="Times New Roman" pitchFamily="18" charset="0"/>
            </a:rPr>
            <a:t>l’air</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compressé</a:t>
          </a:r>
          <a:r>
            <a:rPr lang="en-US" sz="1800" dirty="0" smtClean="0">
              <a:latin typeface="Times New Roman" pitchFamily="18" charset="0"/>
              <a:cs typeface="Times New Roman" pitchFamily="18" charset="0"/>
            </a:rPr>
            <a:t> par le </a:t>
          </a:r>
          <a:r>
            <a:rPr lang="en-US" sz="1800" dirty="0" err="1" smtClean="0">
              <a:latin typeface="Times New Roman" pitchFamily="18" charset="0"/>
              <a:cs typeface="Times New Roman" pitchFamily="18" charset="0"/>
            </a:rPr>
            <a:t>compresseur</a:t>
          </a:r>
          <a:r>
            <a:rPr lang="en-US" sz="1800" dirty="0" smtClean="0">
              <a:latin typeface="Times New Roman" pitchFamily="18" charset="0"/>
              <a:cs typeface="Times New Roman" pitchFamily="18" charset="0"/>
            </a:rPr>
            <a:t> à la </a:t>
          </a:r>
          <a:r>
            <a:rPr lang="en-US" sz="1800" dirty="0" err="1" smtClean="0">
              <a:latin typeface="Times New Roman" pitchFamily="18" charset="0"/>
              <a:cs typeface="Times New Roman" pitchFamily="18" charset="0"/>
            </a:rPr>
            <a:t>chambre</a:t>
          </a:r>
          <a:r>
            <a:rPr lang="en-US" sz="1800" dirty="0" smtClean="0">
              <a:latin typeface="Times New Roman" pitchFamily="18" charset="0"/>
              <a:cs typeface="Times New Roman" pitchFamily="18" charset="0"/>
            </a:rPr>
            <a:t> de combustion </a:t>
          </a:r>
          <a:endParaRPr lang="en-US" sz="1800" dirty="0">
            <a:latin typeface="Times New Roman" pitchFamily="18" charset="0"/>
            <a:cs typeface="Times New Roman" pitchFamily="18" charset="0"/>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700" dirty="0" smtClean="0">
              <a:latin typeface="Times New Roman" pitchFamily="18" charset="0"/>
              <a:cs typeface="Times New Roman" pitchFamily="18" charset="0"/>
            </a:rPr>
            <a:t>Injection de carburant </a:t>
          </a:r>
          <a:endParaRPr lang="en-US" sz="1700" dirty="0">
            <a:latin typeface="Times New Roman" pitchFamily="18" charset="0"/>
            <a:cs typeface="Times New Roman" pitchFamily="18" charset="0"/>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None/>
          </a:pPr>
          <a:r>
            <a:rPr lang="en-US" sz="1800" dirty="0" smtClean="0">
              <a:latin typeface="Times New Roman" pitchFamily="18" charset="0"/>
              <a:cs typeface="Times New Roman" pitchFamily="18" charset="0"/>
            </a:rPr>
            <a:t>Injection du carburant, le mélange </a:t>
          </a:r>
          <a:r>
            <a:rPr lang="en-US" sz="1800" dirty="0" err="1" smtClean="0">
              <a:latin typeface="Times New Roman" pitchFamily="18" charset="0"/>
              <a:cs typeface="Times New Roman" pitchFamily="18" charset="0"/>
            </a:rPr>
            <a:t>d’air</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comprimé</a:t>
          </a:r>
          <a:r>
            <a:rPr lang="en-US" sz="1800" dirty="0" smtClean="0">
              <a:latin typeface="Times New Roman" pitchFamily="18" charset="0"/>
              <a:cs typeface="Times New Roman" pitchFamily="18" charset="0"/>
            </a:rPr>
            <a:t> et du carburant </a:t>
          </a:r>
          <a:r>
            <a:rPr lang="en-US" sz="1800" dirty="0" err="1" smtClean="0">
              <a:latin typeface="Times New Roman" pitchFamily="18" charset="0"/>
              <a:cs typeface="Times New Roman" pitchFamily="18" charset="0"/>
            </a:rPr>
            <a:t>crée</a:t>
          </a:r>
          <a:r>
            <a:rPr lang="en-US" sz="1800" dirty="0" smtClean="0">
              <a:latin typeface="Times New Roman" pitchFamily="18" charset="0"/>
              <a:cs typeface="Times New Roman" pitchFamily="18" charset="0"/>
            </a:rPr>
            <a:t> un mélange inflammable   </a:t>
          </a:r>
          <a:endParaRPr lang="en-US" sz="1800" dirty="0">
            <a:latin typeface="Times New Roman" pitchFamily="18" charset="0"/>
            <a:cs typeface="Times New Roman" pitchFamily="18" charset="0"/>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err="1" smtClean="0">
              <a:latin typeface="Times New Roman" pitchFamily="18" charset="0"/>
              <a:cs typeface="Times New Roman" pitchFamily="18" charset="0"/>
            </a:rPr>
            <a:t>Allumage</a:t>
          </a: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None/>
          </a:pPr>
          <a:r>
            <a:rPr lang="fr-FR" sz="1800" b="0" i="0" dirty="0" smtClean="0">
              <a:latin typeface="Times New Roman" pitchFamily="18" charset="0"/>
              <a:cs typeface="Times New Roman" pitchFamily="18" charset="0"/>
            </a:rPr>
            <a:t>La phase de combustion débute suite à l'allumage provoqué par l'inflammation du mélange.</a:t>
          </a:r>
          <a:endParaRPr lang="en-US" sz="1800" dirty="0">
            <a:latin typeface="Times New Roman" pitchFamily="18" charset="0"/>
            <a:cs typeface="Times New Roman" pitchFamily="18" charset="0"/>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None/>
          </a:pPr>
          <a:r>
            <a:rPr lang="en-US" sz="1700" dirty="0" smtClean="0">
              <a:latin typeface="Times New Roman" pitchFamily="18" charset="0"/>
              <a:cs typeface="Times New Roman" pitchFamily="18" charset="0"/>
            </a:rPr>
            <a:t>Expansion des </a:t>
          </a:r>
          <a:r>
            <a:rPr lang="en-US" sz="1700" dirty="0" err="1" smtClean="0">
              <a:latin typeface="Times New Roman" pitchFamily="18" charset="0"/>
              <a:cs typeface="Times New Roman" pitchFamily="18" charset="0"/>
            </a:rPr>
            <a:t>gazs</a:t>
          </a:r>
          <a:endParaRPr lang="en-US" sz="1700" dirty="0">
            <a:latin typeface="Times New Roman" pitchFamily="18" charset="0"/>
            <a:cs typeface="Times New Roman" pitchFamily="18" charset="0"/>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None/>
          </a:pPr>
          <a:r>
            <a:rPr lang="en-US" sz="1800" dirty="0" err="1" smtClean="0">
              <a:latin typeface="Times New Roman" pitchFamily="18" charset="0"/>
              <a:cs typeface="Times New Roman" pitchFamily="18" charset="0"/>
            </a:rPr>
            <a:t>Echappement</a:t>
          </a: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None/>
          </a:pPr>
          <a:r>
            <a:rPr lang="fr-FR" sz="1800" b="0" i="0" dirty="0" smtClean="0">
              <a:latin typeface="Times New Roman" pitchFamily="18" charset="0"/>
              <a:cs typeface="Times New Roman" pitchFamily="18" charset="0"/>
            </a:rPr>
            <a:t>Les gaz d'échappement, maintenant à haute vitesse, sont expulsés à l'arrière du moteur à travers la tuyère</a:t>
          </a:r>
          <a:endParaRPr lang="en-US" sz="1800" dirty="0">
            <a:latin typeface="Times New Roman" pitchFamily="18" charset="0"/>
            <a:cs typeface="Times New Roman" pitchFamily="18" charset="0"/>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None/>
          </a:pPr>
          <a:r>
            <a:rPr lang="fr-FR" sz="1800" b="0" i="0" dirty="0" smtClean="0">
              <a:latin typeface="Times New Roman" pitchFamily="18" charset="0"/>
              <a:cs typeface="Times New Roman" pitchFamily="18" charset="0"/>
            </a:rPr>
            <a:t>Les produits de combustion résultants subissent une expansion rapide à travers la turbine. Cette expansion entraîne la rotation de la turbine.</a:t>
          </a:r>
          <a:endParaRPr lang="en-US" sz="1800" dirty="0">
            <a:latin typeface="Times New Roman" pitchFamily="18" charset="0"/>
            <a:cs typeface="Times New Roman" pitchFamily="18" charset="0"/>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t>
        <a:bodyPr/>
        <a:lstStyle/>
        <a:p>
          <a:endParaRPr lang="fr-FR"/>
        </a:p>
      </dgm:t>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LinFactNeighborX="1416" custLinFactNeighborY="0">
        <dgm:presLayoutVars>
          <dgm:chMax val="1"/>
          <dgm:chPref val="1"/>
          <dgm:bulletEnabled val="1"/>
        </dgm:presLayoutVars>
      </dgm:prSet>
      <dgm:spPr/>
      <dgm:t>
        <a:bodyPr/>
        <a:lstStyle/>
        <a:p>
          <a:endParaRPr lang="fr-FR"/>
        </a:p>
      </dgm:t>
    </dgm:pt>
    <dgm:pt modelId="{45A02F84-C6CB-43F5-AEE4-3EA66C2BD25F}" type="pres">
      <dgm:prSet presAssocID="{4259F840-24E7-476F-9F30-482E46395856}" presName="Childtext1" presStyleLbl="revTx" presStyleIdx="0" presStyleCnt="5">
        <dgm:presLayoutVars>
          <dgm:bulletEnabled val="1"/>
        </dgm:presLayoutVars>
      </dgm:prSet>
      <dgm:spPr/>
      <dgm:t>
        <a:bodyPr/>
        <a:lstStyle/>
        <a:p>
          <a:endParaRPr lang="fr-FR"/>
        </a:p>
      </dgm:t>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t>
        <a:bodyPr/>
        <a:lstStyle/>
        <a:p>
          <a:endParaRPr lang="fr-FR"/>
        </a:p>
      </dgm:t>
    </dgm:pt>
    <dgm:pt modelId="{FEBD3C2A-A340-470A-A475-AE614EA07678}" type="pres">
      <dgm:prSet presAssocID="{E4033A39-DCC4-4038-9562-AEDDBBB37A99}" presName="Childtext1" presStyleLbl="revTx" presStyleIdx="1" presStyleCnt="5">
        <dgm:presLayoutVars>
          <dgm:bulletEnabled val="1"/>
        </dgm:presLayoutVars>
      </dgm:prSet>
      <dgm:spPr/>
      <dgm:t>
        <a:bodyPr/>
        <a:lstStyle/>
        <a:p>
          <a:endParaRPr lang="fr-FR"/>
        </a:p>
      </dgm:t>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t>
        <a:bodyPr/>
        <a:lstStyle/>
        <a:p>
          <a:endParaRPr lang="fr-FR"/>
        </a:p>
      </dgm:t>
    </dgm:pt>
    <dgm:pt modelId="{80CDBBF8-C6B4-4166-87C1-DC9120CC7586}" type="pres">
      <dgm:prSet presAssocID="{87BF7896-20EA-4E8F-B6F4-A34EC5C9CB50}" presName="Childtext1" presStyleLbl="revTx" presStyleIdx="2" presStyleCnt="5">
        <dgm:presLayoutVars>
          <dgm:bulletEnabled val="1"/>
        </dgm:presLayoutVars>
      </dgm:prSet>
      <dgm:spPr/>
      <dgm:t>
        <a:bodyPr/>
        <a:lstStyle/>
        <a:p>
          <a:endParaRPr lang="fr-FR"/>
        </a:p>
      </dgm:t>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t>
        <a:bodyPr/>
        <a:lstStyle/>
        <a:p>
          <a:endParaRPr lang="fr-FR"/>
        </a:p>
      </dgm:t>
    </dgm:pt>
    <dgm:pt modelId="{1BB5FD64-47F9-47A3-911F-535BFE17A3B9}" type="pres">
      <dgm:prSet presAssocID="{3DE6FF16-CA4D-4D34-ABEB-8BE6A40B5E52}" presName="Childtext1" presStyleLbl="revTx" presStyleIdx="3" presStyleCnt="5">
        <dgm:presLayoutVars>
          <dgm:bulletEnabled val="1"/>
        </dgm:presLayoutVars>
      </dgm:prSet>
      <dgm:spPr/>
      <dgm:t>
        <a:bodyPr/>
        <a:lstStyle/>
        <a:p>
          <a:endParaRPr lang="fr-FR"/>
        </a:p>
      </dgm:t>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t>
        <a:bodyPr/>
        <a:lstStyle/>
        <a:p>
          <a:endParaRPr lang="fr-FR"/>
        </a:p>
      </dgm:t>
    </dgm:pt>
    <dgm:pt modelId="{1FA3C236-5719-4A33-A6BB-80FA85F940E3}" type="pres">
      <dgm:prSet presAssocID="{AC76BE15-3E8A-498B-91BD-CF772C26B6F1}" presName="Childtext1" presStyleLbl="revTx" presStyleIdx="4" presStyleCnt="5">
        <dgm:presLayoutVars>
          <dgm:bulletEnabled val="1"/>
        </dgm:presLayoutVars>
      </dgm:prSet>
      <dgm:spPr/>
      <dgm:t>
        <a:bodyPr/>
        <a:lstStyle/>
        <a:p>
          <a:endParaRPr lang="fr-FR"/>
        </a:p>
      </dgm:t>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4D2DF581-8128-4440-9E51-29109DC6ED52}" srcId="{87BF7896-20EA-4E8F-B6F4-A34EC5C9CB50}" destId="{43CBB0A2-9D75-4264-8A30-3E8974B40658}" srcOrd="0" destOrd="0" parTransId="{F806E590-5F8E-48A1-96AC-9E738290D2ED}" sibTransId="{20F77EFB-335C-4BC3-AD95-8421EDF343E6}"/>
    <dgm:cxn modelId="{5E74CB62-E52E-4CEE-8AA1-9812BFC0D67E}" srcId="{E4033A39-DCC4-4038-9562-AEDDBBB37A99}" destId="{A4C0B4E4-70AD-4901-9E3F-7EA25DD6DAA1}" srcOrd="0" destOrd="0" parTransId="{701D9033-BAD3-4299-933F-A47AFDC2ECD0}" sibTransId="{657DB10D-2517-48AA-B970-6D815DBD4123}"/>
    <dgm:cxn modelId="{67A67F8B-14DC-457C-93BE-25105825881F}" type="presOf" srcId="{AC76BE15-3E8A-498B-91BD-CF772C26B6F1}" destId="{483E7832-9872-48C4-8E65-DCB39D4CDBDF}"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58AF9605-98E3-490C-9551-60E5D74419A2}" type="presOf" srcId="{3DE6FF16-CA4D-4D34-ABEB-8BE6A40B5E52}" destId="{74CD3FF2-195B-429B-BC6F-5B5A7FED2BE2}"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42EE41D1-3C16-4937-BB38-B076896C09A0}" srcId="{E5B2E815-0D19-41DC-B01B-4D608769620A}" destId="{4259F840-24E7-476F-9F30-482E46395856}" srcOrd="0" destOrd="0" parTransId="{FCE8068D-7E50-4749-A8D0-ADEDAC5637B3}" sibTransId="{DCC444A4-F20A-48F5-A61E-47BFFF185A57}"/>
    <dgm:cxn modelId="{4653A150-E557-4235-B1A1-18156274D965}" type="presOf" srcId="{4259F840-24E7-476F-9F30-482E46395856}" destId="{E088D226-49D7-4C30-90DC-CA1755D98829}" srcOrd="0" destOrd="0" presId="urn:microsoft.com/office/officeart/2016/7/layout/RoundedRectangleTimeline"/>
    <dgm:cxn modelId="{D88F5139-A3BF-4F98-ABB0-AEE7243465CB}" type="presOf" srcId="{87BF7896-20EA-4E8F-B6F4-A34EC5C9CB50}" destId="{9D82041D-873A-4600-A9C7-C0A0ADFB138B}"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E6B56652-B46A-4546-9536-64D675143F1B}" type="presOf" srcId="{A4C0B4E4-70AD-4901-9E3F-7EA25DD6DAA1}" destId="{FEBD3C2A-A340-470A-A475-AE614EA07678}" srcOrd="0" destOrd="0" presId="urn:microsoft.com/office/officeart/2016/7/layout/RoundedRectangleTimeline"/>
    <dgm:cxn modelId="{546179F7-5E1B-4360-8938-B9238DA6DE5D}" type="presOf" srcId="{C032D242-8D23-4EEC-A10A-7B0691E5A409}" destId="{1BB5FD64-47F9-47A3-911F-535BFE17A3B9}"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D473BBA6-FF54-423D-9B9B-875C8AA2545B}" type="presOf" srcId="{73820394-2159-4075-9E6F-217263B07F8B}" destId="{1FA3C236-5719-4A33-A6BB-80FA85F940E3}"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020D505A-97FA-43DD-A9A1-2501AD46F8AF}" type="presOf" srcId="{43CBB0A2-9D75-4264-8A30-3E8974B40658}" destId="{80CDBBF8-C6B4-4166-87C1-DC9120CC7586}"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9403C73-FB83-47D6-85AE-067D49ED63F2}" srcId="{3DE6FF16-CA4D-4D34-ABEB-8BE6A40B5E52}" destId="{C032D242-8D23-4EEC-A10A-7B0691E5A409}" srcOrd="0" destOrd="0" parTransId="{167DA838-BF1F-42A4-81E8-806F40795A14}" sibTransId="{7EFA60CA-572D-434D-B452-A4ACBAEB4D2C}"/>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61919"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Admission </a:t>
          </a:r>
          <a:r>
            <a:rPr lang="en-US" sz="1800" kern="1200" dirty="0" err="1" smtClean="0">
              <a:latin typeface="Times New Roman" pitchFamily="18" charset="0"/>
              <a:cs typeface="Times New Roman" pitchFamily="18" charset="0"/>
            </a:rPr>
            <a:t>d’air</a:t>
          </a:r>
          <a:endParaRPr lang="en-US" sz="1800" kern="1200" dirty="0">
            <a:latin typeface="Times New Roman" pitchFamily="18" charset="0"/>
            <a:cs typeface="Times New Roman" pitchFamily="18" charset="0"/>
          </a:endParaRPr>
        </a:p>
      </dsp:txBody>
      <dsp:txXfrm rot="5400000">
        <a:off x="702360"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buFont typeface="Symbol" panose="05050102010706020507" pitchFamily="18" charset="2"/>
            <a:buNone/>
          </a:pPr>
          <a:r>
            <a:rPr lang="en-US" sz="1800" kern="1200" dirty="0" err="1" smtClean="0">
              <a:latin typeface="Times New Roman" pitchFamily="18" charset="0"/>
              <a:cs typeface="Times New Roman" pitchFamily="18" charset="0"/>
            </a:rPr>
            <a:t>L’entrée</a:t>
          </a:r>
          <a:r>
            <a:rPr lang="en-US" sz="1800" kern="1200" dirty="0" smtClean="0">
              <a:latin typeface="Times New Roman" pitchFamily="18" charset="0"/>
              <a:cs typeface="Times New Roman" pitchFamily="18" charset="0"/>
            </a:rPr>
            <a:t> de </a:t>
          </a:r>
          <a:r>
            <a:rPr lang="en-US" sz="1800" kern="1200" dirty="0" err="1" smtClean="0">
              <a:latin typeface="Times New Roman" pitchFamily="18" charset="0"/>
              <a:cs typeface="Times New Roman" pitchFamily="18" charset="0"/>
            </a:rPr>
            <a:t>l’air</a:t>
          </a:r>
          <a:r>
            <a:rPr lang="en-US" sz="1800" kern="1200" dirty="0" smtClean="0">
              <a:latin typeface="Times New Roman" pitchFamily="18" charset="0"/>
              <a:cs typeface="Times New Roman" pitchFamily="18" charset="0"/>
            </a:rPr>
            <a:t> </a:t>
          </a:r>
          <a:r>
            <a:rPr lang="en-US" sz="1800" kern="1200" dirty="0" err="1" smtClean="0">
              <a:latin typeface="Times New Roman" pitchFamily="18" charset="0"/>
              <a:cs typeface="Times New Roman" pitchFamily="18" charset="0"/>
            </a:rPr>
            <a:t>compressé</a:t>
          </a:r>
          <a:r>
            <a:rPr lang="en-US" sz="1800" kern="1200" dirty="0" smtClean="0">
              <a:latin typeface="Times New Roman" pitchFamily="18" charset="0"/>
              <a:cs typeface="Times New Roman" pitchFamily="18" charset="0"/>
            </a:rPr>
            <a:t> par le </a:t>
          </a:r>
          <a:r>
            <a:rPr lang="en-US" sz="1800" kern="1200" dirty="0" err="1" smtClean="0">
              <a:latin typeface="Times New Roman" pitchFamily="18" charset="0"/>
              <a:cs typeface="Times New Roman" pitchFamily="18" charset="0"/>
            </a:rPr>
            <a:t>compresseur</a:t>
          </a:r>
          <a:r>
            <a:rPr lang="en-US" sz="1800" kern="1200" dirty="0" smtClean="0">
              <a:latin typeface="Times New Roman" pitchFamily="18" charset="0"/>
              <a:cs typeface="Times New Roman" pitchFamily="18" charset="0"/>
            </a:rPr>
            <a:t> à la </a:t>
          </a:r>
          <a:r>
            <a:rPr lang="en-US" sz="1800" kern="1200" dirty="0" err="1" smtClean="0">
              <a:latin typeface="Times New Roman" pitchFamily="18" charset="0"/>
              <a:cs typeface="Times New Roman" pitchFamily="18" charset="0"/>
            </a:rPr>
            <a:t>chambre</a:t>
          </a:r>
          <a:r>
            <a:rPr lang="en-US" sz="1800" kern="1200" dirty="0" smtClean="0">
              <a:latin typeface="Times New Roman" pitchFamily="18" charset="0"/>
              <a:cs typeface="Times New Roman" pitchFamily="18" charset="0"/>
            </a:rPr>
            <a:t> de combustion </a:t>
          </a:r>
          <a:endParaRPr lang="en-US" sz="1800" kern="1200" dirty="0">
            <a:latin typeface="Times New Roman" pitchFamily="18" charset="0"/>
            <a:cs typeface="Times New Roman" pitchFamily="18" charset="0"/>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pPr>
          <a:r>
            <a:rPr lang="en-US" sz="1700" kern="1200" dirty="0" smtClean="0">
              <a:latin typeface="Times New Roman" pitchFamily="18" charset="0"/>
              <a:cs typeface="Times New Roman" pitchFamily="18" charset="0"/>
            </a:rPr>
            <a:t>Injection de carburant </a:t>
          </a:r>
          <a:endParaRPr lang="en-US" sz="1700" kern="1200" dirty="0">
            <a:latin typeface="Times New Roman" pitchFamily="18" charset="0"/>
            <a:cs typeface="Times New Roman" pitchFamily="18" charset="0"/>
          </a:endParaRP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lvl="0" algn="ctr" defTabSz="800100">
            <a:lnSpc>
              <a:spcPct val="90000"/>
            </a:lnSpc>
            <a:spcBef>
              <a:spcPct val="0"/>
            </a:spcBef>
            <a:spcAft>
              <a:spcPct val="35000"/>
            </a:spcAft>
            <a:buFont typeface="Symbol" panose="05050102010706020507" pitchFamily="18" charset="2"/>
            <a:buNone/>
          </a:pPr>
          <a:r>
            <a:rPr lang="en-US" sz="1800" kern="1200" dirty="0" smtClean="0">
              <a:latin typeface="Times New Roman" pitchFamily="18" charset="0"/>
              <a:cs typeface="Times New Roman" pitchFamily="18" charset="0"/>
            </a:rPr>
            <a:t>Injection du carburant, le mélange </a:t>
          </a:r>
          <a:r>
            <a:rPr lang="en-US" sz="1800" kern="1200" dirty="0" err="1" smtClean="0">
              <a:latin typeface="Times New Roman" pitchFamily="18" charset="0"/>
              <a:cs typeface="Times New Roman" pitchFamily="18" charset="0"/>
            </a:rPr>
            <a:t>d’air</a:t>
          </a:r>
          <a:r>
            <a:rPr lang="en-US" sz="1800" kern="1200" dirty="0" smtClean="0">
              <a:latin typeface="Times New Roman" pitchFamily="18" charset="0"/>
              <a:cs typeface="Times New Roman" pitchFamily="18" charset="0"/>
            </a:rPr>
            <a:t> </a:t>
          </a:r>
          <a:r>
            <a:rPr lang="en-US" sz="1800" kern="1200" dirty="0" err="1" smtClean="0">
              <a:latin typeface="Times New Roman" pitchFamily="18" charset="0"/>
              <a:cs typeface="Times New Roman" pitchFamily="18" charset="0"/>
            </a:rPr>
            <a:t>comprimé</a:t>
          </a:r>
          <a:r>
            <a:rPr lang="en-US" sz="1800" kern="1200" dirty="0" smtClean="0">
              <a:latin typeface="Times New Roman" pitchFamily="18" charset="0"/>
              <a:cs typeface="Times New Roman" pitchFamily="18" charset="0"/>
            </a:rPr>
            <a:t> et du carburant </a:t>
          </a:r>
          <a:r>
            <a:rPr lang="en-US" sz="1800" kern="1200" dirty="0" err="1" smtClean="0">
              <a:latin typeface="Times New Roman" pitchFamily="18" charset="0"/>
              <a:cs typeface="Times New Roman" pitchFamily="18" charset="0"/>
            </a:rPr>
            <a:t>crée</a:t>
          </a:r>
          <a:r>
            <a:rPr lang="en-US" sz="1800" kern="1200" dirty="0" smtClean="0">
              <a:latin typeface="Times New Roman" pitchFamily="18" charset="0"/>
              <a:cs typeface="Times New Roman" pitchFamily="18" charset="0"/>
            </a:rPr>
            <a:t> un mélange inflammable   </a:t>
          </a:r>
          <a:endParaRPr lang="en-US" sz="1800" kern="1200" dirty="0">
            <a:latin typeface="Times New Roman" pitchFamily="18" charset="0"/>
            <a:cs typeface="Times New Roman" pitchFamily="18" charset="0"/>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pPr>
          <a:r>
            <a:rPr lang="en-US" sz="1800" kern="1200" dirty="0" err="1" smtClean="0">
              <a:latin typeface="Times New Roman" pitchFamily="18" charset="0"/>
              <a:cs typeface="Times New Roman" pitchFamily="18" charset="0"/>
            </a:rPr>
            <a:t>Allumage</a:t>
          </a:r>
          <a:r>
            <a:rPr lang="en-US" sz="1800" kern="1200" dirty="0" smtClean="0">
              <a:latin typeface="Times New Roman" pitchFamily="18" charset="0"/>
              <a:cs typeface="Times New Roman" pitchFamily="18" charset="0"/>
            </a:rPr>
            <a:t> </a:t>
          </a:r>
          <a:endParaRPr lang="en-US" sz="1800" kern="1200" dirty="0">
            <a:latin typeface="Times New Roman" pitchFamily="18" charset="0"/>
            <a:cs typeface="Times New Roman" pitchFamily="18" charset="0"/>
          </a:endParaRP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buFont typeface="Symbol" panose="05050102010706020507" pitchFamily="18" charset="2"/>
            <a:buNone/>
          </a:pPr>
          <a:r>
            <a:rPr lang="fr-FR" sz="1800" b="0" i="0" kern="1200" dirty="0" smtClean="0">
              <a:latin typeface="Times New Roman" pitchFamily="18" charset="0"/>
              <a:cs typeface="Times New Roman" pitchFamily="18" charset="0"/>
            </a:rPr>
            <a:t>La phase de combustion débute suite à l'allumage provoqué par l'inflammation du mélange.</a:t>
          </a:r>
          <a:endParaRPr lang="en-US" sz="1800" kern="1200" dirty="0">
            <a:latin typeface="Times New Roman" pitchFamily="18" charset="0"/>
            <a:cs typeface="Times New Roman" pitchFamily="18" charset="0"/>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buFont typeface="Symbol" panose="05050102010706020507" pitchFamily="18" charset="2"/>
            <a:buNone/>
          </a:pPr>
          <a:r>
            <a:rPr lang="en-US" sz="1700" kern="1200" dirty="0" smtClean="0">
              <a:latin typeface="Times New Roman" pitchFamily="18" charset="0"/>
              <a:cs typeface="Times New Roman" pitchFamily="18" charset="0"/>
            </a:rPr>
            <a:t>Expansion des </a:t>
          </a:r>
          <a:r>
            <a:rPr lang="en-US" sz="1700" kern="1200" dirty="0" err="1" smtClean="0">
              <a:latin typeface="Times New Roman" pitchFamily="18" charset="0"/>
              <a:cs typeface="Times New Roman" pitchFamily="18" charset="0"/>
            </a:rPr>
            <a:t>gazs</a:t>
          </a:r>
          <a:endParaRPr lang="en-US" sz="1700" kern="1200" dirty="0">
            <a:latin typeface="Times New Roman" pitchFamily="18" charset="0"/>
            <a:cs typeface="Times New Roman" pitchFamily="18" charset="0"/>
          </a:endParaRP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lvl="0" algn="ctr" defTabSz="800100">
            <a:lnSpc>
              <a:spcPct val="90000"/>
            </a:lnSpc>
            <a:spcBef>
              <a:spcPct val="0"/>
            </a:spcBef>
            <a:spcAft>
              <a:spcPct val="35000"/>
            </a:spcAft>
            <a:buFont typeface="Symbol" panose="05050102010706020507" pitchFamily="18" charset="2"/>
            <a:buNone/>
          </a:pPr>
          <a:r>
            <a:rPr lang="fr-FR" sz="1800" b="0" i="0" kern="1200" dirty="0" smtClean="0">
              <a:latin typeface="Times New Roman" pitchFamily="18" charset="0"/>
              <a:cs typeface="Times New Roman" pitchFamily="18" charset="0"/>
            </a:rPr>
            <a:t>Les produits de combustion résultants subissent une expansion rapide à travers la turbine. Cette expansion entraîne la rotation de la turbine.</a:t>
          </a:r>
          <a:endParaRPr lang="en-US" sz="1800" kern="1200" dirty="0">
            <a:latin typeface="Times New Roman" pitchFamily="18" charset="0"/>
            <a:cs typeface="Times New Roman" pitchFamily="18" charset="0"/>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lvl="0" algn="ctr" defTabSz="800100">
            <a:lnSpc>
              <a:spcPct val="90000"/>
            </a:lnSpc>
            <a:spcBef>
              <a:spcPct val="0"/>
            </a:spcBef>
            <a:spcAft>
              <a:spcPct val="35000"/>
            </a:spcAft>
            <a:buFont typeface="Symbol" panose="05050102010706020507" pitchFamily="18" charset="2"/>
            <a:buNone/>
          </a:pPr>
          <a:r>
            <a:rPr lang="en-US" sz="1800" kern="1200" dirty="0" err="1" smtClean="0">
              <a:latin typeface="Times New Roman" pitchFamily="18" charset="0"/>
              <a:cs typeface="Times New Roman" pitchFamily="18" charset="0"/>
            </a:rPr>
            <a:t>Echappement</a:t>
          </a:r>
          <a:r>
            <a:rPr lang="en-US" sz="1800" kern="1200" dirty="0" smtClean="0">
              <a:latin typeface="Times New Roman" pitchFamily="18" charset="0"/>
              <a:cs typeface="Times New Roman" pitchFamily="18" charset="0"/>
            </a:rPr>
            <a:t> </a:t>
          </a:r>
          <a:endParaRPr lang="en-US" sz="1800" kern="1200" dirty="0">
            <a:latin typeface="Times New Roman" pitchFamily="18" charset="0"/>
            <a:cs typeface="Times New Roman" pitchFamily="18" charset="0"/>
          </a:endParaRP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buFont typeface="Symbol" panose="05050102010706020507" pitchFamily="18" charset="2"/>
            <a:buNone/>
          </a:pPr>
          <a:r>
            <a:rPr lang="fr-FR" sz="1800" b="0" i="0" kern="1200" dirty="0" smtClean="0">
              <a:latin typeface="Times New Roman" pitchFamily="18" charset="0"/>
              <a:cs typeface="Times New Roman" pitchFamily="18" charset="0"/>
            </a:rPr>
            <a:t>Les gaz d'échappement, maintenant à haute vitesse, sont expulsés à l'arrière du moteur à travers la tuyère</a:t>
          </a:r>
          <a:endParaRPr lang="en-US" sz="1800" kern="1200" dirty="0">
            <a:latin typeface="Times New Roman" pitchFamily="18" charset="0"/>
            <a:cs typeface="Times New Roman" pitchFamily="18" charset="0"/>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12/25/2023</a:t>
            </a:fld>
            <a:endParaRPr lang="en-US"/>
          </a:p>
        </p:txBody>
      </p:sp>
      <p:sp>
        <p:nvSpPr>
          <p:cNvPr id="4" name="Footer Placeholder 3">
            <a:extLst>
              <a:ext uri="{FF2B5EF4-FFF2-40B4-BE49-F238E27FC236}">
                <a16:creationId xmlns=""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‹N°›</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‹N°›</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27</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28</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29</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30</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31</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32</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33</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34</a:t>
            </a:fld>
            <a:endParaRPr lang="en-US"/>
          </a:p>
        </p:txBody>
      </p:sp>
    </p:spTree>
    <p:extLst>
      <p:ext uri="{BB962C8B-B14F-4D97-AF65-F5344CB8AC3E}">
        <p14:creationId xmlns:p14="http://schemas.microsoft.com/office/powerpoint/2010/main" val="760870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35</a:t>
            </a:fld>
            <a:endParaRPr lang="en-US"/>
          </a:p>
        </p:txBody>
      </p:sp>
    </p:spTree>
    <p:extLst>
      <p:ext uri="{BB962C8B-B14F-4D97-AF65-F5344CB8AC3E}">
        <p14:creationId xmlns:p14="http://schemas.microsoft.com/office/powerpoint/2010/main" val="760870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36</a:t>
            </a:fld>
            <a:endParaRPr lang="en-US"/>
          </a:p>
        </p:txBody>
      </p:sp>
    </p:spTree>
    <p:extLst>
      <p:ext uri="{BB962C8B-B14F-4D97-AF65-F5344CB8AC3E}">
        <p14:creationId xmlns:p14="http://schemas.microsoft.com/office/powerpoint/2010/main" val="760870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37</a:t>
            </a:fld>
            <a:endParaRPr lang="en-US"/>
          </a:p>
        </p:txBody>
      </p:sp>
    </p:spTree>
    <p:extLst>
      <p:ext uri="{BB962C8B-B14F-4D97-AF65-F5344CB8AC3E}">
        <p14:creationId xmlns:p14="http://schemas.microsoft.com/office/powerpoint/2010/main" val="76087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6</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3088577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3088577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endParaRPr lang="en-US"/>
          </a:p>
        </p:txBody>
      </p:sp>
      <p:sp>
        <p:nvSpPr>
          <p:cNvPr id="8" name="Oval 7">
            <a:extLst>
              <a:ext uri="{FF2B5EF4-FFF2-40B4-BE49-F238E27FC236}">
                <a16:creationId xmlns="" xmlns:a16="http://schemas.microsoft.com/office/drawing/2014/main" id="{938AD48E-7D67-4BE9-97B6-DB64DE5253B9}"/>
              </a:ext>
              <a:ext uri="{C183D7F6-B498-43B3-948B-1728B52AA6E4}">
                <adec:decorative xmlns=""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 xmlns:a16="http://schemas.microsoft.com/office/drawing/2014/main" id="{EB6FF8E2-165B-49EB-8120-14190F9491BC}"/>
              </a:ext>
              <a:ext uri="{C183D7F6-B498-43B3-948B-1728B52AA6E4}">
                <adec:decorative xmlns=""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dirty="0"/>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 xmlns:a16="http://schemas.microsoft.com/office/drawing/2014/main" id="{79DE9FAB-6BBA-4CFE-B67D-77B47F01ECA4}"/>
              </a:ext>
              <a:ext uri="{C183D7F6-B498-43B3-948B-1728B52AA6E4}">
                <adec:decorative xmlns=""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 xmlns:a16="http://schemas.microsoft.com/office/drawing/2014/main" id="{82184FF4-7029-4ED7-813A-192E60608764}"/>
              </a:ext>
              <a:ext uri="{C183D7F6-B498-43B3-948B-1728B52AA6E4}">
                <adec:decorative xmlns=""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 xmlns:a16="http://schemas.microsoft.com/office/drawing/2014/main" id="{AAA7AB09-557C-41AD-9113-FF9F68FA1035}"/>
              </a:ext>
              <a:ext uri="{C183D7F6-B498-43B3-948B-1728B52AA6E4}">
                <adec:decorative xmlns=""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 xmlns:a16="http://schemas.microsoft.com/office/drawing/2014/main" id="{EF99ECAA-1F11-4937-BBA6-51935AB44C9D}"/>
              </a:ext>
              <a:ext uri="{C183D7F6-B498-43B3-948B-1728B52AA6E4}">
                <adec:decorative xmlns=""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16" name="Text Placeholder 2">
            <a:extLst>
              <a:ext uri="{FF2B5EF4-FFF2-40B4-BE49-F238E27FC236}">
                <a16:creationId xmlns=""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Content Placeholder 3">
            <a:extLst>
              <a:ext uri="{FF2B5EF4-FFF2-40B4-BE49-F238E27FC236}">
                <a16:creationId xmlns=""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3" name="Content Placeholder 5">
            <a:extLst>
              <a:ext uri="{FF2B5EF4-FFF2-40B4-BE49-F238E27FC236}">
                <a16:creationId xmlns=""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B1BC074-1090-47AF-BDE8-3859BF574BA6}"/>
              </a:ext>
            </a:extLst>
          </p:cNvPr>
          <p:cNvSpPr>
            <a:spLocks noGrp="1"/>
          </p:cNvSpPr>
          <p:nvPr>
            <p:ph type="dt" sz="half" idx="10"/>
          </p:nvPr>
        </p:nvSpPr>
        <p:spPr/>
        <p:txBody>
          <a:bodyPr>
            <a:noAutofit/>
          </a:bodyPr>
          <a:lstStyle/>
          <a:p>
            <a:r>
              <a:rPr lang="fr-FR" smtClean="0"/>
              <a:t>Tuesday, February 2, 20XX</a:t>
            </a:r>
            <a:endParaRPr lang="en-US" dirty="0"/>
          </a:p>
        </p:txBody>
      </p:sp>
      <p:sp>
        <p:nvSpPr>
          <p:cNvPr id="5" name="Footer Placeholder 4">
            <a:extLst>
              <a:ext uri="{FF2B5EF4-FFF2-40B4-BE49-F238E27FC236}">
                <a16:creationId xmlns=""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endParaRPr lang="en-US"/>
          </a:p>
        </p:txBody>
      </p:sp>
      <p:sp>
        <p:nvSpPr>
          <p:cNvPr id="10" name="Picture Placeholder 9">
            <a:extLst>
              <a:ext uri="{FF2B5EF4-FFF2-40B4-BE49-F238E27FC236}">
                <a16:creationId xmlns=""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endParaRPr lang="en-US"/>
          </a:p>
        </p:txBody>
      </p:sp>
      <p:sp>
        <p:nvSpPr>
          <p:cNvPr id="7" name="Content Placeholder 6">
            <a:extLst>
              <a:ext uri="{FF2B5EF4-FFF2-40B4-BE49-F238E27FC236}">
                <a16:creationId xmlns=""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
        <p:nvSpPr>
          <p:cNvPr id="2" name="Date Placeholder 1">
            <a:extLst>
              <a:ext uri="{FF2B5EF4-FFF2-40B4-BE49-F238E27FC236}">
                <a16:creationId xmlns="" xmlns:a16="http://schemas.microsoft.com/office/drawing/2014/main" id="{AB81B449-7B97-41DC-B23F-65EDCBD316A6}"/>
              </a:ext>
            </a:extLst>
          </p:cNvPr>
          <p:cNvSpPr>
            <a:spLocks noGrp="1"/>
          </p:cNvSpPr>
          <p:nvPr>
            <p:ph type="dt" sz="half" idx="10"/>
          </p:nvPr>
        </p:nvSpPr>
        <p:spPr/>
        <p:txBody>
          <a:bodyPr>
            <a:noAutofit/>
          </a:bodyPr>
          <a:lstStyle/>
          <a:p>
            <a:r>
              <a:rPr lang="fr-FR" smtClean="0"/>
              <a:t>Tuesday, February 2, 20XX</a:t>
            </a:r>
            <a:endParaRPr lang="en-US"/>
          </a:p>
        </p:txBody>
      </p:sp>
      <p:sp>
        <p:nvSpPr>
          <p:cNvPr id="3" name="Footer Placeholder 2">
            <a:extLst>
              <a:ext uri="{FF2B5EF4-FFF2-40B4-BE49-F238E27FC236}">
                <a16:creationId xmlns=""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8" name="Oval 7">
            <a:extLst>
              <a:ext uri="{FF2B5EF4-FFF2-40B4-BE49-F238E27FC236}">
                <a16:creationId xmlns="" xmlns:a16="http://schemas.microsoft.com/office/drawing/2014/main" id="{446AF837-10C6-44A5-B8D6-960A57487B43}"/>
              </a:ext>
              <a:ext uri="{C183D7F6-B498-43B3-948B-1728B52AA6E4}">
                <adec:decorative xmlns=""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endParaRPr lang="en-US" dirty="0"/>
          </a:p>
        </p:txBody>
      </p:sp>
      <p:sp>
        <p:nvSpPr>
          <p:cNvPr id="31" name="Subtitle 2">
            <a:extLst>
              <a:ext uri="{FF2B5EF4-FFF2-40B4-BE49-F238E27FC236}">
                <a16:creationId xmlns=""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endParaRPr lang="en-US" dirty="0">
              <a:solidFill>
                <a:schemeClr val="tx1">
                  <a:alpha val="60000"/>
                </a:schemeClr>
              </a:solidFill>
            </a:endParaRPr>
          </a:p>
        </p:txBody>
      </p:sp>
      <p:sp>
        <p:nvSpPr>
          <p:cNvPr id="40" name="Picture Placeholder 39">
            <a:extLst>
              <a:ext uri="{FF2B5EF4-FFF2-40B4-BE49-F238E27FC236}">
                <a16:creationId xmlns=""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endParaRPr lang="en-US" dirty="0"/>
          </a:p>
        </p:txBody>
      </p:sp>
      <p:sp>
        <p:nvSpPr>
          <p:cNvPr id="42" name="Picture Placeholder 41">
            <a:extLst>
              <a:ext uri="{FF2B5EF4-FFF2-40B4-BE49-F238E27FC236}">
                <a16:creationId xmlns=""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endParaRPr lang="en-US"/>
          </a:p>
        </p:txBody>
      </p:sp>
      <p:grpSp>
        <p:nvGrpSpPr>
          <p:cNvPr id="43" name="Group 42">
            <a:extLst>
              <a:ext uri="{FF2B5EF4-FFF2-40B4-BE49-F238E27FC236}">
                <a16:creationId xmlns="" xmlns:a16="http://schemas.microsoft.com/office/drawing/2014/main" id="{06966E3E-9B30-4375-AC9A-23256CC87D25}"/>
              </a:ext>
              <a:ext uri="{C183D7F6-B498-43B3-948B-1728B52AA6E4}">
                <adec:decorative xmlns=""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 xmlns:a16="http://schemas.microsoft.com/office/drawing/2014/main" id="{394664AE-6DC5-428F-9AC4-5A8F67571F72}"/>
              </a:ext>
              <a:ext uri="{C183D7F6-B498-43B3-948B-1728B52AA6E4}">
                <adec:decorative xmlns=""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 xmlns:a16="http://schemas.microsoft.com/office/drawing/2014/main" id="{E57D2D6F-49E8-4217-A908-2D9E43583589}"/>
              </a:ext>
            </a:extLst>
          </p:cNvPr>
          <p:cNvSpPr>
            <a:spLocks noGrp="1"/>
          </p:cNvSpPr>
          <p:nvPr>
            <p:ph type="dt" sz="half" idx="10"/>
          </p:nvPr>
        </p:nvSpPr>
        <p:spPr/>
        <p:txBody>
          <a:bodyPr>
            <a:noAutofit/>
          </a:bodyPr>
          <a:lstStyle/>
          <a:p>
            <a:r>
              <a:rPr lang="fr-FR" smtClean="0"/>
              <a:t>Tuesday, February 2, 20XX</a:t>
            </a:r>
            <a:endParaRPr lang="en-US"/>
          </a:p>
        </p:txBody>
      </p:sp>
      <p:sp>
        <p:nvSpPr>
          <p:cNvPr id="6" name="Footer Placeholder 5">
            <a:extLst>
              <a:ext uri="{FF2B5EF4-FFF2-40B4-BE49-F238E27FC236}">
                <a16:creationId xmlns=""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17" name="Oval 16">
            <a:extLst>
              <a:ext uri="{FF2B5EF4-FFF2-40B4-BE49-F238E27FC236}">
                <a16:creationId xmlns="" xmlns:a16="http://schemas.microsoft.com/office/drawing/2014/main" id="{83C43C1C-00B3-40E0-B073-B8C56206D07D}"/>
              </a:ext>
              <a:ext uri="{C183D7F6-B498-43B3-948B-1728B52AA6E4}">
                <adec:decorative xmlns=""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8B1BC074-1090-47AF-BDE8-3859BF574BA6}"/>
              </a:ext>
            </a:extLst>
          </p:cNvPr>
          <p:cNvSpPr>
            <a:spLocks noGrp="1"/>
          </p:cNvSpPr>
          <p:nvPr>
            <p:ph type="dt" sz="half" idx="10"/>
          </p:nvPr>
        </p:nvSpPr>
        <p:spPr/>
        <p:txBody>
          <a:bodyPr>
            <a:noAutofit/>
          </a:bodyPr>
          <a:lstStyle/>
          <a:p>
            <a:r>
              <a:rPr lang="fr-FR" smtClean="0"/>
              <a:t>Tuesday, February 2, 20XX</a:t>
            </a:r>
            <a:endParaRPr lang="en-US" dirty="0"/>
          </a:p>
        </p:txBody>
      </p:sp>
      <p:sp>
        <p:nvSpPr>
          <p:cNvPr id="5" name="Footer Placeholder 4">
            <a:extLst>
              <a:ext uri="{FF2B5EF4-FFF2-40B4-BE49-F238E27FC236}">
                <a16:creationId xmlns=""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19" name="Freeform: Shape 18">
            <a:extLst>
              <a:ext uri="{FF2B5EF4-FFF2-40B4-BE49-F238E27FC236}">
                <a16:creationId xmlns=""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 xmlns:a16="http://schemas.microsoft.com/office/drawing/2014/main" id="{BB99A8AF-0998-4613-B1D8-C14ECBFFDF67}"/>
              </a:ext>
            </a:extLst>
          </p:cNvPr>
          <p:cNvSpPr>
            <a:spLocks noGrp="1"/>
          </p:cNvSpPr>
          <p:nvPr>
            <p:ph type="dt" sz="half" idx="10"/>
          </p:nvPr>
        </p:nvSpPr>
        <p:spPr/>
        <p:txBody>
          <a:bodyPr>
            <a:noAutofit/>
          </a:bodyPr>
          <a:lstStyle/>
          <a:p>
            <a:r>
              <a:rPr lang="fr-FR" smtClean="0"/>
              <a:t>Tuesday, February 2, 20XX</a:t>
            </a:r>
            <a:endParaRPr lang="en-US"/>
          </a:p>
        </p:txBody>
      </p:sp>
      <p:sp>
        <p:nvSpPr>
          <p:cNvPr id="6" name="Footer Placeholder 5">
            <a:extLst>
              <a:ext uri="{FF2B5EF4-FFF2-40B4-BE49-F238E27FC236}">
                <a16:creationId xmlns=""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B81B449-7B97-41DC-B23F-65EDCBD316A6}"/>
              </a:ext>
            </a:extLst>
          </p:cNvPr>
          <p:cNvSpPr>
            <a:spLocks noGrp="1"/>
          </p:cNvSpPr>
          <p:nvPr>
            <p:ph type="dt" sz="half" idx="10"/>
          </p:nvPr>
        </p:nvSpPr>
        <p:spPr/>
        <p:txBody>
          <a:bodyPr>
            <a:noAutofit/>
          </a:bodyPr>
          <a:lstStyle/>
          <a:p>
            <a:r>
              <a:rPr lang="fr-FR" smtClean="0"/>
              <a:t>Tuesday, February 2, 20XX</a:t>
            </a:r>
            <a:endParaRPr lang="en-US"/>
          </a:p>
        </p:txBody>
      </p:sp>
      <p:sp>
        <p:nvSpPr>
          <p:cNvPr id="3" name="Footer Placeholder 2">
            <a:extLst>
              <a:ext uri="{FF2B5EF4-FFF2-40B4-BE49-F238E27FC236}">
                <a16:creationId xmlns=""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BD47AB1-6EB5-4E2C-B4A7-42DC643E9FF9}"/>
              </a:ext>
            </a:extLst>
          </p:cNvPr>
          <p:cNvSpPr>
            <a:spLocks noGrp="1"/>
          </p:cNvSpPr>
          <p:nvPr>
            <p:ph type="dt" sz="half" idx="10"/>
          </p:nvPr>
        </p:nvSpPr>
        <p:spPr/>
        <p:txBody>
          <a:bodyPr>
            <a:noAutofit/>
          </a:bodyPr>
          <a:lstStyle/>
          <a:p>
            <a:r>
              <a:rPr lang="fr-FR" smtClean="0"/>
              <a:t>Tuesday, February 2, 20XX</a:t>
            </a:r>
            <a:endParaRPr lang="en-US"/>
          </a:p>
        </p:txBody>
      </p:sp>
      <p:sp>
        <p:nvSpPr>
          <p:cNvPr id="6" name="Footer Placeholder 5">
            <a:extLst>
              <a:ext uri="{FF2B5EF4-FFF2-40B4-BE49-F238E27FC236}">
                <a16:creationId xmlns=""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endParaRPr lang="en-US" dirty="0"/>
          </a:p>
        </p:txBody>
      </p:sp>
      <p:sp>
        <p:nvSpPr>
          <p:cNvPr id="2" name="Title 1">
            <a:extLst>
              <a:ext uri="{FF2B5EF4-FFF2-40B4-BE49-F238E27FC236}">
                <a16:creationId xmlns=""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a:t>Click to edit Master text styles</a:t>
            </a:r>
          </a:p>
        </p:txBody>
      </p:sp>
      <p:grpSp>
        <p:nvGrpSpPr>
          <p:cNvPr id="5" name="Group 4">
            <a:extLst>
              <a:ext uri="{FF2B5EF4-FFF2-40B4-BE49-F238E27FC236}">
                <a16:creationId xmlns="" xmlns:a16="http://schemas.microsoft.com/office/drawing/2014/main" id="{443D1974-72D6-4D53-B9AA-44A4143DEAEA}"/>
              </a:ext>
              <a:ext uri="{C183D7F6-B498-43B3-948B-1728B52AA6E4}">
                <adec:decorative xmlns=""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64674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8F4C9462-DD7C-E02D-1CDD-3A9BC288BE01}"/>
              </a:ext>
            </a:extLst>
          </p:cNvPr>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3" name="Text Placeholder 2">
            <a:extLst>
              <a:ext uri="{FF2B5EF4-FFF2-40B4-BE49-F238E27FC236}">
                <a16:creationId xmlns="" xmlns:a16="http://schemas.microsoft.com/office/drawing/2014/main" id="{CF258996-D220-8B05-AE12-5AC4341BBFCF}"/>
              </a:ext>
            </a:extLst>
          </p:cNvPr>
          <p:cNvSpPr>
            <a:spLocks noGrp="1"/>
          </p:cNvSpPr>
          <p:nvPr>
            <p:ph type="body" idx="1"/>
          </p:nvPr>
        </p:nvSpPr>
        <p:spPr>
          <a:xfrm>
            <a:off x="4078224" y="2002536"/>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384BC794-4A27-9A79-42A9-AFA939B20CB7}"/>
              </a:ext>
            </a:extLst>
          </p:cNvPr>
          <p:cNvSpPr>
            <a:spLocks noGrp="1"/>
          </p:cNvSpPr>
          <p:nvPr>
            <p:ph sz="half" idx="2"/>
          </p:nvPr>
        </p:nvSpPr>
        <p:spPr>
          <a:xfrm>
            <a:off x="4078224" y="2615184"/>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BD5120D9-C6AF-17C8-8F32-1FEE6BFBC92A}"/>
              </a:ext>
            </a:extLst>
          </p:cNvPr>
          <p:cNvSpPr>
            <a:spLocks noGrp="1"/>
          </p:cNvSpPr>
          <p:nvPr>
            <p:ph type="body" sz="quarter" idx="3"/>
          </p:nvPr>
        </p:nvSpPr>
        <p:spPr>
          <a:xfrm>
            <a:off x="4078224" y="4352544"/>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2344281-6BA8-08CC-F27B-A84598690509}"/>
              </a:ext>
            </a:extLst>
          </p:cNvPr>
          <p:cNvSpPr>
            <a:spLocks noGrp="1"/>
          </p:cNvSpPr>
          <p:nvPr>
            <p:ph sz="quarter" idx="4"/>
          </p:nvPr>
        </p:nvSpPr>
        <p:spPr>
          <a:xfrm>
            <a:off x="4078224" y="4983480"/>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‹N°›</a:t>
            </a:fld>
            <a:endParaRPr lang="en-US" dirty="0"/>
          </a:p>
        </p:txBody>
      </p:sp>
      <p:sp>
        <p:nvSpPr>
          <p:cNvPr id="11" name="Footer Placeholder 3">
            <a:extLst>
              <a:ext uri="{FF2B5EF4-FFF2-40B4-BE49-F238E27FC236}">
                <a16:creationId xmlns=""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smtClean="0"/>
              <a:t>Sample Footer Text</a:t>
            </a:r>
            <a:endParaRPr lang="en-US" dirty="0"/>
          </a:p>
        </p:txBody>
      </p:sp>
      <p:cxnSp>
        <p:nvCxnSpPr>
          <p:cNvPr id="13" name="Straight Connector 12">
            <a:extLst>
              <a:ext uri="{FF2B5EF4-FFF2-40B4-BE49-F238E27FC236}">
                <a16:creationId xmlns="" xmlns:a16="http://schemas.microsoft.com/office/drawing/2014/main" id="{4FEB4121-C7B1-D448-DE15-4DFEA09D0655}"/>
              </a:ext>
            </a:extLst>
          </p:cNvPr>
          <p:cNvCxnSpPr>
            <a:cxnSpLocks/>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56431E3-2BD2-4D62-E397-DC4A847C7F2A}"/>
              </a:ext>
            </a:extLst>
          </p:cNvPr>
          <p:cNvCxnSpPr>
            <a:cxnSpLocks/>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Tree>
    <p:extLst>
      <p:ext uri="{BB962C8B-B14F-4D97-AF65-F5344CB8AC3E}">
        <p14:creationId xmlns:p14="http://schemas.microsoft.com/office/powerpoint/2010/main" val="1820363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 xmlns:a16="http://schemas.microsoft.com/office/drawing/2014/main" id="{AA6C6E2D-7286-A78B-3254-6E7A370C6A6B}"/>
              </a:ext>
            </a:extLst>
          </p:cNvPr>
          <p:cNvSpPr>
            <a:spLocks noGrp="1"/>
          </p:cNvSpPr>
          <p:nvPr>
            <p:ph type="pic" sz="quarter" idx="10"/>
          </p:nvPr>
        </p:nvSpPr>
        <p:spPr>
          <a:xfrm>
            <a:off x="7653528" y="2532888"/>
            <a:ext cx="3730752" cy="3721608"/>
          </a:xfrm>
          <a:solidFill>
            <a:schemeClr val="accent1">
              <a:lumMod val="90000"/>
            </a:schemeClr>
          </a:solidFill>
        </p:spPr>
        <p:txBody>
          <a:bodyPr anchor="ctr"/>
          <a:lstStyle>
            <a:lvl1pPr marL="0" indent="0" algn="ctr">
              <a:buNone/>
              <a:defRPr sz="1000"/>
            </a:lvl1pPr>
          </a:lstStyle>
          <a:p>
            <a:endParaRPr lang="en-US" dirty="0"/>
          </a:p>
        </p:txBody>
      </p:sp>
      <p:sp>
        <p:nvSpPr>
          <p:cNvPr id="2" name="Title 1">
            <a:extLst>
              <a:ext uri="{FF2B5EF4-FFF2-40B4-BE49-F238E27FC236}">
                <a16:creationId xmlns="" xmlns:a16="http://schemas.microsoft.com/office/drawing/2014/main" id="{F5CE9608-82F8-5A3A-8F2B-B02328A17B1C}"/>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p>
        </p:txBody>
      </p:sp>
      <p:sp>
        <p:nvSpPr>
          <p:cNvPr id="3" name="Subtitle 2">
            <a:extLst>
              <a:ext uri="{FF2B5EF4-FFF2-40B4-BE49-F238E27FC236}">
                <a16:creationId xmlns="" xmlns:a16="http://schemas.microsoft.com/office/drawing/2014/main" id="{3D4EF1E8-FA5F-A239-4078-9559136871D4}"/>
              </a:ext>
            </a:extLst>
          </p:cNvPr>
          <p:cNvSpPr>
            <a:spLocks noGrp="1"/>
          </p:cNvSpPr>
          <p:nvPr>
            <p:ph type="subTitle" idx="1"/>
          </p:nvPr>
        </p:nvSpPr>
        <p:spPr>
          <a:xfrm>
            <a:off x="356616" y="4187952"/>
            <a:ext cx="5376672" cy="13716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 xmlns:a16="http://schemas.microsoft.com/office/drawing/2014/main" id="{FBFFEADD-5074-43DB-8F36-D0CB44E613C2}"/>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
        <p:nvSpPr>
          <p:cNvPr id="6" name="Picture Placeholder 8">
            <a:extLst>
              <a:ext uri="{FF2B5EF4-FFF2-40B4-BE49-F238E27FC236}">
                <a16:creationId xmlns="" xmlns:a16="http://schemas.microsoft.com/office/drawing/2014/main" id="{343883A3-D444-AA65-322E-C4F2B66929CF}"/>
              </a:ext>
            </a:extLst>
          </p:cNvPr>
          <p:cNvSpPr>
            <a:spLocks noGrp="1"/>
          </p:cNvSpPr>
          <p:nvPr>
            <p:ph type="pic" sz="quarter" idx="12"/>
          </p:nvPr>
        </p:nvSpPr>
        <p:spPr>
          <a:xfrm>
            <a:off x="5632704" y="3593592"/>
            <a:ext cx="3410712" cy="1783080"/>
          </a:xfrm>
          <a:solidFill>
            <a:schemeClr val="accent5">
              <a:lumMod val="20000"/>
              <a:lumOff val="80000"/>
            </a:schemeClr>
          </a:solidFill>
        </p:spPr>
        <p:txBody>
          <a:bodyPr anchor="ctr"/>
          <a:lstStyle>
            <a:lvl1pPr marL="0" indent="0" algn="ctr">
              <a:buNone/>
              <a:defRPr sz="1000"/>
            </a:lvl1pPr>
          </a:lstStyle>
          <a:p>
            <a:endParaRPr lang="en-US" dirty="0"/>
          </a:p>
        </p:txBody>
      </p:sp>
    </p:spTree>
    <p:extLst>
      <p:ext uri="{BB962C8B-B14F-4D97-AF65-F5344CB8AC3E}">
        <p14:creationId xmlns:p14="http://schemas.microsoft.com/office/powerpoint/2010/main" val="306614455"/>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22" name="Picture Placeholder 21">
            <a:extLst>
              <a:ext uri="{FF2B5EF4-FFF2-40B4-BE49-F238E27FC236}">
                <a16:creationId xmlns=""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25" name="Picture Placeholder 24">
            <a:extLst>
              <a:ext uri="{FF2B5EF4-FFF2-40B4-BE49-F238E27FC236}">
                <a16:creationId xmlns=""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 xmlns:a16="http://schemas.microsoft.com/office/drawing/2014/main" id="{AB81B449-7B97-41DC-B23F-65EDCBD316A6}"/>
              </a:ext>
            </a:extLst>
          </p:cNvPr>
          <p:cNvSpPr>
            <a:spLocks noGrp="1"/>
          </p:cNvSpPr>
          <p:nvPr>
            <p:ph type="dt" sz="half" idx="10"/>
          </p:nvPr>
        </p:nvSpPr>
        <p:spPr/>
        <p:txBody>
          <a:bodyPr>
            <a:noAutofit/>
          </a:bodyPr>
          <a:lstStyle/>
          <a:p>
            <a:r>
              <a:rPr lang="fr-FR" smtClean="0"/>
              <a:t>Tuesday, February 2, 20XX</a:t>
            </a:r>
            <a:endParaRPr lang="en-US"/>
          </a:p>
        </p:txBody>
      </p:sp>
      <p:sp>
        <p:nvSpPr>
          <p:cNvPr id="3" name="Footer Placeholder 2">
            <a:extLst>
              <a:ext uri="{FF2B5EF4-FFF2-40B4-BE49-F238E27FC236}">
                <a16:creationId xmlns=""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6" name="Oval 5">
            <a:extLst>
              <a:ext uri="{FF2B5EF4-FFF2-40B4-BE49-F238E27FC236}">
                <a16:creationId xmlns="" xmlns:a16="http://schemas.microsoft.com/office/drawing/2014/main" id="{92FF63B4-C261-4597-9EE0-811D250B9D21}"/>
              </a:ext>
              <a:ext uri="{C183D7F6-B498-43B3-948B-1728B52AA6E4}">
                <adec:decorative xmlns=""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 xmlns:a16="http://schemas.microsoft.com/office/drawing/2014/main" id="{F92CF088-7F97-4A11-8A81-0EF641F6986F}"/>
              </a:ext>
              <a:ext uri="{C183D7F6-B498-43B3-948B-1728B52AA6E4}">
                <adec:decorative xmlns=""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endParaRPr lang="en-US" dirty="0"/>
          </a:p>
        </p:txBody>
      </p:sp>
      <p:sp>
        <p:nvSpPr>
          <p:cNvPr id="2" name="Title 1">
            <a:extLst>
              <a:ext uri="{FF2B5EF4-FFF2-40B4-BE49-F238E27FC236}">
                <a16:creationId xmlns=""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fr-FR" smtClean="0"/>
              <a:t>Tuesday, February 2, 20XX</a:t>
            </a:r>
            <a:endParaRPr lang="en-US" dirty="0"/>
          </a:p>
        </p:txBody>
      </p:sp>
      <p:sp>
        <p:nvSpPr>
          <p:cNvPr id="5" name="Slide Number Placeholder 4">
            <a:extLst>
              <a:ext uri="{FF2B5EF4-FFF2-40B4-BE49-F238E27FC236}">
                <a16:creationId xmlns=""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‹N°›</a:t>
            </a:fld>
            <a:endParaRPr lang="en-US" dirty="0"/>
          </a:p>
        </p:txBody>
      </p:sp>
      <p:sp>
        <p:nvSpPr>
          <p:cNvPr id="11" name="Text Placeholder 10">
            <a:extLst>
              <a:ext uri="{FF2B5EF4-FFF2-40B4-BE49-F238E27FC236}">
                <a16:creationId xmlns=""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dirty="0"/>
              <a:t>Click to edit Master text styles</a:t>
            </a:r>
          </a:p>
        </p:txBody>
      </p:sp>
      <p:sp>
        <p:nvSpPr>
          <p:cNvPr id="4" name="Footer Placeholder 3">
            <a:extLst>
              <a:ext uri="{FF2B5EF4-FFF2-40B4-BE49-F238E27FC236}">
                <a16:creationId xmlns=""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smtClean="0">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 xmlns:a16="http://schemas.microsoft.com/office/drawing/2014/main" id="{7A55BDFA-25CC-40CE-8723-5E6302A83BAC}"/>
              </a:ext>
              <a:ext uri="{C183D7F6-B498-43B3-948B-1728B52AA6E4}">
                <adec:decorative xmlns=""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 xmlns:a16="http://schemas.microsoft.com/office/drawing/2014/main" id="{5012F8CE-E62A-4EB8-BFF6-C1AE1071CCE6}"/>
              </a:ext>
              <a:ext uri="{C183D7F6-B498-43B3-948B-1728B52AA6E4}">
                <adec:decorative xmlns=""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37300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7624BCA1-E0EF-42A1-B762-D68E4B984818}"/>
              </a:ext>
              <a:ext uri="{C183D7F6-B498-43B3-948B-1728B52AA6E4}">
                <adec:decorative xmlns:adec="http://schemas.microsoft.com/office/drawing/2017/decorative" xmlns="" val="1"/>
              </a:ext>
            </a:extLst>
          </p:cNvPr>
          <p:cNvSpPr/>
          <p:nvPr userDrawn="1"/>
        </p:nvSpPr>
        <p:spPr>
          <a:xfrm>
            <a:off x="0" y="-3537"/>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xmlns="" id="{05C258CF-58AC-4C7A-A953-392693E55383}"/>
              </a:ext>
              <a:ext uri="{C183D7F6-B498-43B3-948B-1728B52AA6E4}">
                <adec:decorative xmlns:adec="http://schemas.microsoft.com/office/drawing/2017/decorative" xmlns=""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xmlns="" id="{5F9CDC83-34B8-4E32-84EC-92854CEE4996}"/>
              </a:ext>
              <a:ext uri="{C183D7F6-B498-43B3-948B-1728B52AA6E4}">
                <adec:decorative xmlns:adec="http://schemas.microsoft.com/office/drawing/2017/decorative" xmlns=""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a:lstStyle>
            <a:lvl1pPr marL="548640">
              <a:lnSpc>
                <a:spcPct val="100000"/>
              </a:lnSpc>
              <a:defRPr>
                <a:solidFill>
                  <a:schemeClr val="bg2"/>
                </a:solidFill>
              </a:defRPr>
            </a:lvl1pPr>
          </a:lstStyle>
          <a:p>
            <a:endParaRPr lang="en-US" dirty="0">
              <a:solidFill>
                <a:srgbClr val="FFFFFF"/>
              </a:solidFill>
            </a:endParaRPr>
          </a:p>
        </p:txBody>
      </p:sp>
      <p:sp>
        <p:nvSpPr>
          <p:cNvPr id="18" name="Picture Placeholder 17">
            <a:extLst>
              <a:ext uri="{FF2B5EF4-FFF2-40B4-BE49-F238E27FC236}">
                <a16:creationId xmlns:a16="http://schemas.microsoft.com/office/drawing/2014/main" xmlns=""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a:noAutofit/>
          </a:bodyPr>
          <a:lstStyle/>
          <a:p>
            <a:endParaRPr lang="en-US" dirty="0"/>
          </a:p>
        </p:txBody>
      </p:sp>
      <p:sp>
        <p:nvSpPr>
          <p:cNvPr id="21" name="Picture Placeholder 20">
            <a:extLst>
              <a:ext uri="{FF2B5EF4-FFF2-40B4-BE49-F238E27FC236}">
                <a16:creationId xmlns:a16="http://schemas.microsoft.com/office/drawing/2014/main" xmlns=""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a:noAutofit/>
          </a:bodyPr>
          <a:lstStyle/>
          <a:p>
            <a:endParaRPr lang="en-US" dirty="0"/>
          </a:p>
        </p:txBody>
      </p:sp>
      <p:sp>
        <p:nvSpPr>
          <p:cNvPr id="25" name="Picture Placeholder 24">
            <a:extLst>
              <a:ext uri="{FF2B5EF4-FFF2-40B4-BE49-F238E27FC236}">
                <a16:creationId xmlns:a16="http://schemas.microsoft.com/office/drawing/2014/main" xmlns=""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a:noAutofit/>
          </a:bodyPr>
          <a:lstStyle/>
          <a:p>
            <a:endParaRPr lang="en-US" dirty="0"/>
          </a:p>
        </p:txBody>
      </p:sp>
      <p:sp>
        <p:nvSpPr>
          <p:cNvPr id="17" name="Content Placeholder 2">
            <a:extLst>
              <a:ext uri="{FF2B5EF4-FFF2-40B4-BE49-F238E27FC236}">
                <a16:creationId xmlns:a16="http://schemas.microsoft.com/office/drawing/2014/main" xmlns="" id="{03BD1FF0-3229-401F-AEC3-09AE70428EF2}"/>
              </a:ext>
            </a:extLst>
          </p:cNvPr>
          <p:cNvSpPr>
            <a:spLocks noGrp="1"/>
          </p:cNvSpPr>
          <p:nvPr>
            <p:ph idx="1"/>
          </p:nvPr>
        </p:nvSpPr>
        <p:spPr>
          <a:xfrm>
            <a:off x="3352800" y="2794177"/>
            <a:ext cx="7476460" cy="3382786"/>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xmlns=""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xmlns="" id="{2A2485D4-41D3-4182-8DFE-2E0713EC0B8A}"/>
              </a:ext>
            </a:extLst>
          </p:cNvPr>
          <p:cNvSpPr>
            <a:spLocks noGrp="1"/>
          </p:cNvSpPr>
          <p:nvPr>
            <p:ph type="dt" sz="half" idx="10"/>
          </p:nvPr>
        </p:nvSpPr>
        <p:spPr/>
        <p:txBody>
          <a:bodyPr/>
          <a:lstStyle>
            <a:lvl1pPr>
              <a:defRPr>
                <a:solidFill>
                  <a:schemeClr val="accent2"/>
                </a:solidFill>
              </a:defRPr>
            </a:lvl1pPr>
          </a:lstStyle>
          <a:p>
            <a:r>
              <a:rPr lang="fr-FR" smtClean="0"/>
              <a:t>Tuesday, February 2, 20XX</a:t>
            </a:r>
            <a:endParaRPr lang="en-US" dirty="0"/>
          </a:p>
        </p:txBody>
      </p:sp>
      <p:sp>
        <p:nvSpPr>
          <p:cNvPr id="4" name="Slide Number Placeholder 3">
            <a:extLst>
              <a:ext uri="{FF2B5EF4-FFF2-40B4-BE49-F238E27FC236}">
                <a16:creationId xmlns:a16="http://schemas.microsoft.com/office/drawing/2014/main" xmlns="" id="{545EBFEA-4321-48C4-9CA1-43517540C698}"/>
              </a:ext>
            </a:extLst>
          </p:cNvPr>
          <p:cNvSpPr>
            <a:spLocks noGrp="1"/>
          </p:cNvSpPr>
          <p:nvPr>
            <p:ph type="sldNum" sz="quarter" idx="12"/>
          </p:nvPr>
        </p:nvSpPr>
        <p:spPr/>
        <p:txBody>
          <a:bodyPr/>
          <a:lstStyle>
            <a:lvl1pPr>
              <a:defRPr>
                <a:solidFill>
                  <a:schemeClr val="accent2"/>
                </a:solidFill>
              </a:defRPr>
            </a:lvl1pPr>
          </a:lstStyle>
          <a:p>
            <a:fld id="{08AB70BE-1769-45B8-85A6-0C837432C7E6}" type="slidenum">
              <a:rPr lang="en-US" smtClean="0"/>
              <a:pPr/>
              <a:t>‹N°›</a:t>
            </a:fld>
            <a:endParaRPr lang="en-US" dirty="0"/>
          </a:p>
        </p:txBody>
      </p:sp>
    </p:spTree>
    <p:extLst>
      <p:ext uri="{BB962C8B-B14F-4D97-AF65-F5344CB8AC3E}">
        <p14:creationId xmlns:p14="http://schemas.microsoft.com/office/powerpoint/2010/main" val="2971004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xmlns="" id="{1B790A3A-BB22-4913-82C1-244AB60D4F73}"/>
              </a:ext>
              <a:ext uri="{C183D7F6-B498-43B3-948B-1728B52AA6E4}">
                <adec:decorative xmlns:adec="http://schemas.microsoft.com/office/drawing/2017/decorative" xmlns=""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FCB442BF-22B6-4E92-9705-3D98F33A7E29}"/>
              </a:ext>
              <a:ext uri="{C183D7F6-B498-43B3-948B-1728B52AA6E4}">
                <adec:decorative xmlns:adec="http://schemas.microsoft.com/office/drawing/2017/decorative" xmlns=""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D3BC034B-2980-4E5D-8E27-59D647D3EE0F}"/>
              </a:ext>
              <a:ext uri="{C183D7F6-B498-43B3-948B-1728B52AA6E4}">
                <adec:decorative xmlns:adec="http://schemas.microsoft.com/office/drawing/2017/decorative" xmlns=""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xmlns=""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xmlns=""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xmlns=""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xmlns=""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xmlns=""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xmlns=""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xmlns=""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xmlns=""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xmlns=""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xmlns=""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xmlns=""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xmlns=""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xmlns=""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xmlns=""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xmlns=""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xmlns=""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xmlns=""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xmlns=""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xmlns=""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xmlns=""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xmlns=""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xmlns=""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xmlns=""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xmlns=""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xmlns=""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xmlns=""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xmlns=""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xmlns=""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xmlns=""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xmlns=""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xmlns=""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xmlns=""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xmlns=""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xmlns=""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xmlns=""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xmlns=""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xmlns=""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xmlns=""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xmlns=""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xmlns=""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xmlns="" id="{B9A4215B-568D-42A7-B578-FA0E3137E49F}"/>
              </a:ext>
              <a:ext uri="{C183D7F6-B498-43B3-948B-1728B52AA6E4}">
                <adec:decorative xmlns:adec="http://schemas.microsoft.com/office/drawing/2017/decorative" xmlns=""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xmlns=""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xmlns="" id="{D8C09EEF-C84A-4EA6-965F-1C9B4C6855F6}"/>
              </a:ext>
            </a:extLst>
          </p:cNvPr>
          <p:cNvSpPr>
            <a:spLocks noGrp="1"/>
          </p:cNvSpPr>
          <p:nvPr>
            <p:ph type="ftr" sz="quarter" idx="15"/>
          </p:nvPr>
        </p:nvSpPr>
        <p:spPr/>
        <p:txBody>
          <a:bodyPr/>
          <a:lstStyle/>
          <a:p>
            <a:r>
              <a:rPr lang="en-US" smtClean="0"/>
              <a:t>Sample Footer Text</a:t>
            </a:r>
            <a:endParaRPr lang="en-US" dirty="0"/>
          </a:p>
        </p:txBody>
      </p:sp>
      <p:sp>
        <p:nvSpPr>
          <p:cNvPr id="51" name="Content Placeholder 2">
            <a:extLst>
              <a:ext uri="{FF2B5EF4-FFF2-40B4-BE49-F238E27FC236}">
                <a16:creationId xmlns:a16="http://schemas.microsoft.com/office/drawing/2014/main" xmlns=""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endParaRPr lang="en-US" dirty="0"/>
          </a:p>
        </p:txBody>
      </p:sp>
      <p:grpSp>
        <p:nvGrpSpPr>
          <p:cNvPr id="54" name="Group 53">
            <a:extLst>
              <a:ext uri="{FF2B5EF4-FFF2-40B4-BE49-F238E27FC236}">
                <a16:creationId xmlns:a16="http://schemas.microsoft.com/office/drawing/2014/main" xmlns="" id="{1BB45679-7051-4D32-9587-EAB42283176E}"/>
              </a:ext>
              <a:ext uri="{C183D7F6-B498-43B3-948B-1728B52AA6E4}">
                <adec:decorative xmlns:adec="http://schemas.microsoft.com/office/drawing/2017/decorative" xmlns=""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xmlns=""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xmlns=""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xmlns=""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xmlns=""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xmlns=""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xmlns=""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xmlns=""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xmlns=""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xmlns=""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xmlns=""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xmlns=""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xmlns=""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xmlns=""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xmlns=""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xmlns=""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xmlns=""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xmlns=""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xmlns=""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xmlns=""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xmlns=""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xmlns=""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xmlns=""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xmlns=""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endParaRPr lang="en-US"/>
          </a:p>
        </p:txBody>
      </p:sp>
      <p:sp>
        <p:nvSpPr>
          <p:cNvPr id="78" name="Date Placeholder 77">
            <a:extLst>
              <a:ext uri="{FF2B5EF4-FFF2-40B4-BE49-F238E27FC236}">
                <a16:creationId xmlns:a16="http://schemas.microsoft.com/office/drawing/2014/main" xmlns="" id="{95A5B930-F903-41AC-A3CB-51E620277400}"/>
              </a:ext>
            </a:extLst>
          </p:cNvPr>
          <p:cNvSpPr>
            <a:spLocks noGrp="1"/>
          </p:cNvSpPr>
          <p:nvPr>
            <p:ph type="dt" sz="half" idx="14"/>
          </p:nvPr>
        </p:nvSpPr>
        <p:spPr/>
        <p:txBody>
          <a:bodyPr/>
          <a:lstStyle/>
          <a:p>
            <a:r>
              <a:rPr lang="fr-FR" smtClean="0"/>
              <a:t>Tuesday, February 2, 20XX</a:t>
            </a:r>
            <a:endParaRPr lang="en-US" dirty="0"/>
          </a:p>
        </p:txBody>
      </p:sp>
      <p:sp>
        <p:nvSpPr>
          <p:cNvPr id="81" name="Slide Number Placeholder 80">
            <a:extLst>
              <a:ext uri="{FF2B5EF4-FFF2-40B4-BE49-F238E27FC236}">
                <a16:creationId xmlns:a16="http://schemas.microsoft.com/office/drawing/2014/main" xmlns="" id="{76B46ED5-BFFF-421C-80FC-2988A6DBF7B9}"/>
              </a:ext>
            </a:extLst>
          </p:cNvPr>
          <p:cNvSpPr>
            <a:spLocks noGrp="1"/>
          </p:cNvSpPr>
          <p:nvPr>
            <p:ph type="sldNum" sz="quarter" idx="16"/>
          </p:nvPr>
        </p:nvSpPr>
        <p:spPr/>
        <p:txBody>
          <a:bodyPr/>
          <a:lstStyle/>
          <a:p>
            <a:fld id="{4C8B8A27-DF03-4546-BA93-21C967D57E5C}" type="slidenum">
              <a:rPr lang="en-US" smtClean="0"/>
              <a:pPr/>
              <a:t>‹N°›</a:t>
            </a:fld>
            <a:endParaRPr lang="en-US"/>
          </a:p>
        </p:txBody>
      </p:sp>
    </p:spTree>
    <p:extLst>
      <p:ext uri="{BB962C8B-B14F-4D97-AF65-F5344CB8AC3E}">
        <p14:creationId xmlns:p14="http://schemas.microsoft.com/office/powerpoint/2010/main" val="1038906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endParaRPr lang="en-US" dirty="0"/>
          </a:p>
        </p:txBody>
      </p:sp>
      <p:sp>
        <p:nvSpPr>
          <p:cNvPr id="12" name="Picture Placeholder 11">
            <a:extLst>
              <a:ext uri="{FF2B5EF4-FFF2-40B4-BE49-F238E27FC236}">
                <a16:creationId xmlns=""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endParaRPr lang="en-US"/>
          </a:p>
        </p:txBody>
      </p:sp>
      <p:sp>
        <p:nvSpPr>
          <p:cNvPr id="18" name="Picture Placeholder 11">
            <a:extLst>
              <a:ext uri="{FF2B5EF4-FFF2-40B4-BE49-F238E27FC236}">
                <a16:creationId xmlns=""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endParaRPr lang="en-US"/>
          </a:p>
        </p:txBody>
      </p:sp>
      <p:sp>
        <p:nvSpPr>
          <p:cNvPr id="19" name="Picture Placeholder 11">
            <a:extLst>
              <a:ext uri="{FF2B5EF4-FFF2-40B4-BE49-F238E27FC236}">
                <a16:creationId xmlns=""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endParaRPr lang="en-US"/>
          </a:p>
        </p:txBody>
      </p:sp>
      <p:sp>
        <p:nvSpPr>
          <p:cNvPr id="20" name="Picture Placeholder 11">
            <a:extLst>
              <a:ext uri="{FF2B5EF4-FFF2-40B4-BE49-F238E27FC236}">
                <a16:creationId xmlns=""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endParaRPr lang="en-US"/>
          </a:p>
        </p:txBody>
      </p:sp>
      <p:sp>
        <p:nvSpPr>
          <p:cNvPr id="2" name="Date Placeholder 1">
            <a:extLst>
              <a:ext uri="{FF2B5EF4-FFF2-40B4-BE49-F238E27FC236}">
                <a16:creationId xmlns="" xmlns:a16="http://schemas.microsoft.com/office/drawing/2014/main" id="{AB81B449-7B97-41DC-B23F-65EDCBD316A6}"/>
              </a:ext>
            </a:extLst>
          </p:cNvPr>
          <p:cNvSpPr>
            <a:spLocks noGrp="1"/>
          </p:cNvSpPr>
          <p:nvPr>
            <p:ph type="dt" sz="half" idx="10"/>
          </p:nvPr>
        </p:nvSpPr>
        <p:spPr/>
        <p:txBody>
          <a:bodyPr>
            <a:noAutofit/>
          </a:bodyPr>
          <a:lstStyle/>
          <a:p>
            <a:r>
              <a:rPr lang="fr-FR" smtClean="0"/>
              <a:t>Tuesday, February 2, 20XX</a:t>
            </a:r>
            <a:endParaRPr lang="en-US"/>
          </a:p>
        </p:txBody>
      </p:sp>
      <p:sp>
        <p:nvSpPr>
          <p:cNvPr id="3" name="Footer Placeholder 2">
            <a:extLst>
              <a:ext uri="{FF2B5EF4-FFF2-40B4-BE49-F238E27FC236}">
                <a16:creationId xmlns=""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11" name="Content Placeholder 6">
            <a:extLst>
              <a:ext uri="{FF2B5EF4-FFF2-40B4-BE49-F238E27FC236}">
                <a16:creationId xmlns=""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endParaRPr lang="en-US"/>
          </a:p>
        </p:txBody>
      </p:sp>
      <p:sp>
        <p:nvSpPr>
          <p:cNvPr id="13" name="Rectangle 12">
            <a:extLst>
              <a:ext uri="{FF2B5EF4-FFF2-40B4-BE49-F238E27FC236}">
                <a16:creationId xmlns="" xmlns:a16="http://schemas.microsoft.com/office/drawing/2014/main" id="{80517979-166D-4AAA-ABBC-0C3E5C2ECF37}"/>
              </a:ext>
              <a:ext uri="{C183D7F6-B498-43B3-948B-1728B52AA6E4}">
                <adec:decorative xmlns=""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endParaRPr lang="en-US" dirty="0"/>
          </a:p>
        </p:txBody>
      </p:sp>
      <p:sp>
        <p:nvSpPr>
          <p:cNvPr id="16" name="Subtitle 2">
            <a:extLst>
              <a:ext uri="{FF2B5EF4-FFF2-40B4-BE49-F238E27FC236}">
                <a16:creationId xmlns=""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endParaRPr lang="en-US"/>
          </a:p>
        </p:txBody>
      </p:sp>
      <p:sp>
        <p:nvSpPr>
          <p:cNvPr id="16" name="Subtitle 2">
            <a:extLst>
              <a:ext uri="{FF2B5EF4-FFF2-40B4-BE49-F238E27FC236}">
                <a16:creationId xmlns=""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endParaRPr lang="en-US" dirty="0">
              <a:solidFill>
                <a:schemeClr val="tx1">
                  <a:alpha val="60000"/>
                </a:schemeClr>
              </a:solidFill>
            </a:endParaRPr>
          </a:p>
        </p:txBody>
      </p:sp>
      <p:sp>
        <p:nvSpPr>
          <p:cNvPr id="15" name="Title 1">
            <a:extLst>
              <a:ext uri="{FF2B5EF4-FFF2-40B4-BE49-F238E27FC236}">
                <a16:creationId xmlns=""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dirty="0"/>
              <a:t>Click to edit Master title style</a:t>
            </a:r>
          </a:p>
        </p:txBody>
      </p:sp>
      <p:sp>
        <p:nvSpPr>
          <p:cNvPr id="3" name="Content Placeholder 2">
            <a:extLst>
              <a:ext uri="{FF2B5EF4-FFF2-40B4-BE49-F238E27FC236}">
                <a16:creationId xmlns=""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4D4EE704-5DCA-484E-85E0-0E3A7B1C5046}"/>
              </a:ext>
            </a:extLst>
          </p:cNvPr>
          <p:cNvSpPr>
            <a:spLocks noGrp="1"/>
          </p:cNvSpPr>
          <p:nvPr>
            <p:ph type="dt" sz="half" idx="10"/>
          </p:nvPr>
        </p:nvSpPr>
        <p:spPr/>
        <p:txBody>
          <a:bodyPr>
            <a:noAutofit/>
          </a:bodyPr>
          <a:lstStyle/>
          <a:p>
            <a:r>
              <a:rPr lang="fr-FR" smtClean="0"/>
              <a:t>Tuesday, February 2, 20XX</a:t>
            </a:r>
            <a:endParaRPr lang="en-US"/>
          </a:p>
        </p:txBody>
      </p:sp>
      <p:sp>
        <p:nvSpPr>
          <p:cNvPr id="5" name="Footer Placeholder 4">
            <a:extLst>
              <a:ext uri="{FF2B5EF4-FFF2-40B4-BE49-F238E27FC236}">
                <a16:creationId xmlns=""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endParaRPr lang="en-US" dirty="0"/>
          </a:p>
        </p:txBody>
      </p:sp>
      <p:grpSp>
        <p:nvGrpSpPr>
          <p:cNvPr id="8" name="Group 7">
            <a:extLst>
              <a:ext uri="{FF2B5EF4-FFF2-40B4-BE49-F238E27FC236}">
                <a16:creationId xmlns="" xmlns:a16="http://schemas.microsoft.com/office/drawing/2014/main" id="{B17C5C60-EC4D-410B-9997-0B73289605FD}"/>
              </a:ext>
              <a:ext uri="{C183D7F6-B498-43B3-948B-1728B52AA6E4}">
                <adec:decorative xmlns=""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 xmlns:a16="http://schemas.microsoft.com/office/drawing/2014/main" id="{80A2FA6F-99B7-4984-A80C-570644889F02}"/>
              </a:ext>
              <a:ext uri="{C183D7F6-B498-43B3-948B-1728B52AA6E4}">
                <adec:decorative xmlns=""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dirty="0"/>
              <a:t>Click to edit Master text styles</a:t>
            </a:r>
          </a:p>
        </p:txBody>
      </p:sp>
      <p:sp>
        <p:nvSpPr>
          <p:cNvPr id="15" name="Picture Placeholder 14">
            <a:extLst>
              <a:ext uri="{FF2B5EF4-FFF2-40B4-BE49-F238E27FC236}">
                <a16:creationId xmlns=""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 xmlns:a16="http://schemas.microsoft.com/office/drawing/2014/main" id="{AB81B449-7B97-41DC-B23F-65EDCBD316A6}"/>
              </a:ext>
            </a:extLst>
          </p:cNvPr>
          <p:cNvSpPr>
            <a:spLocks noGrp="1"/>
          </p:cNvSpPr>
          <p:nvPr>
            <p:ph type="dt" sz="half" idx="10"/>
          </p:nvPr>
        </p:nvSpPr>
        <p:spPr/>
        <p:txBody>
          <a:bodyPr>
            <a:noAutofit/>
          </a:bodyPr>
          <a:lstStyle/>
          <a:p>
            <a:r>
              <a:rPr lang="fr-FR" smtClean="0"/>
              <a:t>Tuesday, February 2, 20XX</a:t>
            </a:r>
            <a:endParaRPr lang="en-US"/>
          </a:p>
        </p:txBody>
      </p:sp>
      <p:sp>
        <p:nvSpPr>
          <p:cNvPr id="3" name="Footer Placeholder 2">
            <a:extLst>
              <a:ext uri="{FF2B5EF4-FFF2-40B4-BE49-F238E27FC236}">
                <a16:creationId xmlns=""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E38C6F9E-A74F-4F54-9409-B6B93DF8CE78}"/>
              </a:ext>
              <a:ext uri="{C183D7F6-B498-43B3-948B-1728B52AA6E4}">
                <adec:decorative xmlns=""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 xmlns:a16="http://schemas.microsoft.com/office/drawing/2014/main" id="{6F0F71C5-78A4-4793-9BD4-3DF0EE3E3EB7}"/>
              </a:ext>
              <a:ext uri="{C183D7F6-B498-43B3-948B-1728B52AA6E4}">
                <adec:decorative xmlns=""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 xmlns:a16="http://schemas.microsoft.com/office/drawing/2014/main" id="{E6093F87-C1F6-4FAB-B891-6F7D7FC20751}"/>
              </a:ext>
              <a:ext uri="{C183D7F6-B498-43B3-948B-1728B52AA6E4}">
                <adec:decorative xmlns=""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endParaRPr lang="en-US"/>
          </a:p>
        </p:txBody>
      </p:sp>
      <p:sp>
        <p:nvSpPr>
          <p:cNvPr id="57" name="Picture Placeholder 55">
            <a:extLst>
              <a:ext uri="{FF2B5EF4-FFF2-40B4-BE49-F238E27FC236}">
                <a16:creationId xmlns=""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endParaRPr lang="en-US"/>
          </a:p>
        </p:txBody>
      </p:sp>
      <p:sp>
        <p:nvSpPr>
          <p:cNvPr id="58" name="Picture Placeholder 55">
            <a:extLst>
              <a:ext uri="{FF2B5EF4-FFF2-40B4-BE49-F238E27FC236}">
                <a16:creationId xmlns=""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endParaRPr lang="en-US" dirty="0"/>
          </a:p>
        </p:txBody>
      </p:sp>
      <p:sp>
        <p:nvSpPr>
          <p:cNvPr id="59" name="Picture Placeholder 55">
            <a:extLst>
              <a:ext uri="{FF2B5EF4-FFF2-40B4-BE49-F238E27FC236}">
                <a16:creationId xmlns=""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endParaRPr lang="en-US"/>
          </a:p>
        </p:txBody>
      </p:sp>
      <p:sp>
        <p:nvSpPr>
          <p:cNvPr id="63" name="Text Placeholder 62">
            <a:extLst>
              <a:ext uri="{FF2B5EF4-FFF2-40B4-BE49-F238E27FC236}">
                <a16:creationId xmlns=""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 xmlns:a16="http://schemas.microsoft.com/office/drawing/2014/main" id="{D8661572-1A59-4E3B-BA65-3329E9468C69}"/>
              </a:ext>
            </a:extLst>
          </p:cNvPr>
          <p:cNvSpPr>
            <a:spLocks noGrp="1"/>
          </p:cNvSpPr>
          <p:nvPr>
            <p:ph type="dt" sz="half" idx="10"/>
          </p:nvPr>
        </p:nvSpPr>
        <p:spPr/>
        <p:txBody>
          <a:bodyPr>
            <a:noAutofit/>
          </a:bodyPr>
          <a:lstStyle/>
          <a:p>
            <a:r>
              <a:rPr lang="fr-FR" smtClean="0"/>
              <a:t>Tuesday, February 2, 20XX</a:t>
            </a:r>
            <a:endParaRPr lang="en-US" dirty="0"/>
          </a:p>
        </p:txBody>
      </p:sp>
      <p:sp>
        <p:nvSpPr>
          <p:cNvPr id="5" name="Footer Placeholder 4">
            <a:extLst>
              <a:ext uri="{FF2B5EF4-FFF2-40B4-BE49-F238E27FC236}">
                <a16:creationId xmlns=""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3" name="Text Placeholder 2">
            <a:extLst>
              <a:ext uri="{FF2B5EF4-FFF2-40B4-BE49-F238E27FC236}">
                <a16:creationId xmlns=""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DCDCD5B-3F26-4AFA-8BD4-E5D8DD2AF494}"/>
              </a:ext>
            </a:extLst>
          </p:cNvPr>
          <p:cNvSpPr>
            <a:spLocks noGrp="1"/>
          </p:cNvSpPr>
          <p:nvPr>
            <p:ph type="dt" sz="half" idx="10"/>
          </p:nvPr>
        </p:nvSpPr>
        <p:spPr/>
        <p:txBody>
          <a:bodyPr>
            <a:noAutofit/>
          </a:bodyPr>
          <a:lstStyle/>
          <a:p>
            <a:r>
              <a:rPr lang="fr-FR" smtClean="0"/>
              <a:t>Tuesday, February 2, 20XX</a:t>
            </a:r>
            <a:endParaRPr lang="en-US"/>
          </a:p>
        </p:txBody>
      </p:sp>
      <p:sp>
        <p:nvSpPr>
          <p:cNvPr id="8" name="Footer Placeholder 7">
            <a:extLst>
              <a:ext uri="{FF2B5EF4-FFF2-40B4-BE49-F238E27FC236}">
                <a16:creationId xmlns=""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fr-FR" smtClean="0"/>
              <a:t>Tuesday, February 2, 20XX</a:t>
            </a:r>
            <a:endParaRPr lang="en-US" dirty="0"/>
          </a:p>
        </p:txBody>
      </p:sp>
      <p:sp>
        <p:nvSpPr>
          <p:cNvPr id="5" name="Footer Placeholder 4">
            <a:extLst>
              <a:ext uri="{FF2B5EF4-FFF2-40B4-BE49-F238E27FC236}">
                <a16:creationId xmlns=""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‹N°›</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 id="2147483735" r:id="rId17"/>
    <p:sldLayoutId id="2147483736" r:id="rId18"/>
    <p:sldLayoutId id="2147483737" r:id="rId19"/>
    <p:sldLayoutId id="2147483738" r:id="rId20"/>
    <p:sldLayoutId id="2147483739" r:id="rId21"/>
    <p:sldLayoutId id="2147483740" r:id="rId22"/>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35.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37.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37.png"/><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7.png"/><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1.xml"/><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 xmlns:a16="http://schemas.microsoft.com/office/drawing/2014/main" id="{F28F514C-A8D2-4213-AA57-8AC5EBC3D34E}"/>
              </a:ext>
            </a:extLst>
          </p:cNvPr>
          <p:cNvSpPr>
            <a:spLocks noGrp="1"/>
          </p:cNvSpPr>
          <p:nvPr>
            <p:ph type="title"/>
          </p:nvPr>
        </p:nvSpPr>
        <p:spPr>
          <a:xfrm>
            <a:off x="443345" y="3131127"/>
            <a:ext cx="5832475" cy="2017713"/>
          </a:xfrm>
        </p:spPr>
        <p:txBody>
          <a:bodyPr/>
          <a:lstStyle/>
          <a:p>
            <a:r>
              <a:rPr lang="en-US" dirty="0"/>
              <a:t>Title</a:t>
            </a:r>
          </a:p>
        </p:txBody>
      </p:sp>
      <p:sp>
        <p:nvSpPr>
          <p:cNvPr id="5" name="Text Placeholder 4">
            <a:extLst>
              <a:ext uri="{FF2B5EF4-FFF2-40B4-BE49-F238E27FC236}">
                <a16:creationId xmlns="" xmlns:a16="http://schemas.microsoft.com/office/drawing/2014/main" id="{4EDE3ECF-413F-4A7C-A425-E9C1F7701CC4}"/>
              </a:ext>
            </a:extLst>
          </p:cNvPr>
          <p:cNvSpPr>
            <a:spLocks noGrp="1"/>
          </p:cNvSpPr>
          <p:nvPr>
            <p:ph type="body" sz="quarter" idx="12"/>
          </p:nvPr>
        </p:nvSpPr>
        <p:spPr>
          <a:xfrm>
            <a:off x="-1120588" y="3216914"/>
            <a:ext cx="5832475" cy="598488"/>
          </a:xfrm>
        </p:spPr>
        <p:txBody>
          <a:bodyPr/>
          <a:lstStyle/>
          <a:p>
            <a:r>
              <a:rPr lang="en-US" dirty="0"/>
              <a:t>Subtitle</a:t>
            </a:r>
          </a:p>
        </p:txBody>
      </p:sp>
      <p:pic>
        <p:nvPicPr>
          <p:cNvPr id="13" name="Espace réservé pour une image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3286" b="13286"/>
          <a:stretch>
            <a:fillRect/>
          </a:stretch>
        </p:blipFill>
        <p:spPr>
          <a:xfrm>
            <a:off x="0" y="0"/>
            <a:ext cx="12195544" cy="5971308"/>
          </a:xfrm>
        </p:spPr>
      </p:pic>
      <p:sp>
        <p:nvSpPr>
          <p:cNvPr id="14" name="ZoneTexte 13"/>
          <p:cNvSpPr txBox="1"/>
          <p:nvPr/>
        </p:nvSpPr>
        <p:spPr>
          <a:xfrm>
            <a:off x="5574255" y="1260764"/>
            <a:ext cx="6617745" cy="1723549"/>
          </a:xfrm>
          <a:prstGeom prst="rect">
            <a:avLst/>
          </a:prstGeom>
          <a:noFill/>
        </p:spPr>
        <p:txBody>
          <a:bodyPr wrap="square" rtlCol="0">
            <a:spAutoFit/>
          </a:bodyPr>
          <a:lstStyle/>
          <a:p>
            <a:pPr algn="ctr"/>
            <a:r>
              <a:rPr lang="fr-FR" sz="1000" b="1" dirty="0">
                <a:latin typeface="Times New Roman" pitchFamily="18" charset="0"/>
                <a:cs typeface="Times New Roman" pitchFamily="18" charset="0"/>
              </a:rPr>
              <a:t>Université Cadi </a:t>
            </a:r>
            <a:r>
              <a:rPr lang="fr-FR" sz="1000" b="1" dirty="0" err="1">
                <a:latin typeface="Times New Roman" pitchFamily="18" charset="0"/>
                <a:cs typeface="Times New Roman" pitchFamily="18" charset="0"/>
              </a:rPr>
              <a:t>Ayyad</a:t>
            </a:r>
            <a:endParaRPr lang="fr-FR" sz="1000" dirty="0">
              <a:latin typeface="Times New Roman" pitchFamily="18" charset="0"/>
              <a:cs typeface="Times New Roman" pitchFamily="18" charset="0"/>
            </a:endParaRPr>
          </a:p>
          <a:p>
            <a:pPr algn="ctr"/>
            <a:r>
              <a:rPr lang="fr-FR" sz="1000" b="1" dirty="0">
                <a:latin typeface="Times New Roman" pitchFamily="18" charset="0"/>
                <a:cs typeface="Times New Roman" pitchFamily="18" charset="0"/>
              </a:rPr>
              <a:t>Ecole Nationale des Sciences Appliquées de </a:t>
            </a:r>
            <a:r>
              <a:rPr lang="fr-FR" sz="1000" b="1" dirty="0" smtClean="0">
                <a:latin typeface="Times New Roman" pitchFamily="18" charset="0"/>
                <a:cs typeface="Times New Roman" pitchFamily="18" charset="0"/>
              </a:rPr>
              <a:t>Safi</a:t>
            </a:r>
            <a:endParaRPr lang="fr-FR" sz="1000" b="1" dirty="0">
              <a:latin typeface="Times New Roman" pitchFamily="18" charset="0"/>
              <a:cs typeface="Times New Roman" pitchFamily="18" charset="0"/>
            </a:endParaRPr>
          </a:p>
          <a:p>
            <a:pPr algn="ctr"/>
            <a:r>
              <a:rPr lang="fr-FR" sz="1000" b="1" dirty="0" smtClean="0">
                <a:latin typeface="Times New Roman" pitchFamily="18" charset="0"/>
                <a:cs typeface="Times New Roman" pitchFamily="18" charset="0"/>
              </a:rPr>
              <a:t>Département </a:t>
            </a:r>
            <a:r>
              <a:rPr lang="fr-FR" sz="1000" b="1" dirty="0">
                <a:latin typeface="Times New Roman" pitchFamily="18" charset="0"/>
                <a:cs typeface="Times New Roman" pitchFamily="18" charset="0"/>
              </a:rPr>
              <a:t>Génie Informatique</a:t>
            </a:r>
            <a:endParaRPr lang="fr-FR" sz="1000" dirty="0" smtClean="0">
              <a:latin typeface="Times New Roman" pitchFamily="18" charset="0"/>
              <a:cs typeface="Times New Roman" pitchFamily="18" charset="0"/>
            </a:endParaRPr>
          </a:p>
          <a:p>
            <a:pPr algn="ctr"/>
            <a:r>
              <a:rPr lang="fr-FR" sz="1000" b="1" dirty="0" smtClean="0">
                <a:latin typeface="Times New Roman" pitchFamily="18" charset="0"/>
                <a:cs typeface="Times New Roman" pitchFamily="18" charset="0"/>
              </a:rPr>
              <a:t>Filière : Génie Aéronautique et Technologie de l’Espace</a:t>
            </a:r>
          </a:p>
          <a:p>
            <a:pPr algn="ctr"/>
            <a:r>
              <a:rPr lang="fr-FR" sz="1000" b="1" dirty="0">
                <a:latin typeface="Times New Roman" pitchFamily="18" charset="0"/>
                <a:cs typeface="Times New Roman" pitchFamily="18" charset="0"/>
              </a:rPr>
              <a:t>2</a:t>
            </a:r>
            <a:r>
              <a:rPr lang="fr-FR" sz="1000" b="1" baseline="30000" dirty="0">
                <a:latin typeface="Times New Roman" pitchFamily="18" charset="0"/>
                <a:cs typeface="Times New Roman" pitchFamily="18" charset="0"/>
              </a:rPr>
              <a:t>ème</a:t>
            </a:r>
            <a:r>
              <a:rPr lang="fr-FR" sz="1000" b="1" dirty="0">
                <a:latin typeface="Times New Roman" pitchFamily="18" charset="0"/>
                <a:cs typeface="Times New Roman" pitchFamily="18" charset="0"/>
              </a:rPr>
              <a:t> Année du Cycle Ingénieur</a:t>
            </a:r>
            <a:r>
              <a:rPr lang="fr-FR" sz="1000" b="1" dirty="0" smtClean="0">
                <a:latin typeface="Times New Roman" pitchFamily="18" charset="0"/>
                <a:cs typeface="Times New Roman" pitchFamily="18" charset="0"/>
              </a:rPr>
              <a:t> </a:t>
            </a:r>
          </a:p>
          <a:p>
            <a:pPr algn="ctr"/>
            <a:endParaRPr lang="fr-FR" sz="1200" dirty="0">
              <a:latin typeface="Times New Roman" pitchFamily="18" charset="0"/>
              <a:cs typeface="Times New Roman" pitchFamily="18" charset="0"/>
            </a:endParaRPr>
          </a:p>
          <a:p>
            <a:pPr algn="ctr"/>
            <a:endParaRPr lang="fr-FR" sz="1200" dirty="0" smtClean="0">
              <a:latin typeface="Times New Roman" pitchFamily="18" charset="0"/>
              <a:cs typeface="Times New Roman" pitchFamily="18" charset="0"/>
            </a:endParaRPr>
          </a:p>
          <a:p>
            <a:r>
              <a:rPr lang="fr-FR"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Times New Roman" pitchFamily="18" charset="0"/>
                <a:cs typeface="Times New Roman" pitchFamily="18" charset="0"/>
              </a:rPr>
              <a:t> Présentation sur : </a:t>
            </a:r>
          </a:p>
        </p:txBody>
      </p:sp>
      <p:pic>
        <p:nvPicPr>
          <p:cNvPr id="1028" name="Picture 4" descr="École Nationale des Sciences Appliquées de Safi - Université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908" y="-329611"/>
            <a:ext cx="2821562" cy="132927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873300" y="2819565"/>
            <a:ext cx="6617745" cy="1569660"/>
          </a:xfrm>
          <a:prstGeom prst="rect">
            <a:avLst/>
          </a:prstGeom>
          <a:noFill/>
        </p:spPr>
        <p:txBody>
          <a:bodyPr wrap="square" lIns="91440" tIns="45720" rIns="91440" bIns="45720">
            <a:spAutoFit/>
          </a:bodyPr>
          <a:lstStyle/>
          <a:p>
            <a:pPr algn="ctr"/>
            <a:r>
              <a:rPr lang="fr-FR" sz="32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Times New Roman" pitchFamily="18" charset="0"/>
                <a:cs typeface="Times New Roman" pitchFamily="18" charset="0"/>
              </a:rPr>
              <a:t>Etude des performances de combustion dans</a:t>
            </a:r>
          </a:p>
          <a:p>
            <a:pPr algn="ctr"/>
            <a:r>
              <a:rPr lang="fr-FR" sz="32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Times New Roman" pitchFamily="18" charset="0"/>
                <a:cs typeface="Times New Roman" pitchFamily="18" charset="0"/>
              </a:rPr>
              <a:t> une chambre de combustion </a:t>
            </a:r>
            <a:endParaRPr lang="fr-FR" sz="3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21" name="Image 20" descr="Bienvenue sur le Portail de l'UCA"/>
          <p:cNvPicPr/>
          <p:nvPr/>
        </p:nvPicPr>
        <p:blipFill>
          <a:blip r:embed="rId5">
            <a:extLst>
              <a:ext uri="{28A0092B-C50C-407E-A947-70E740481C1C}">
                <a14:useLocalDpi xmlns:a14="http://schemas.microsoft.com/office/drawing/2010/main" val="0"/>
              </a:ext>
            </a:extLst>
          </a:blip>
          <a:srcRect/>
          <a:stretch>
            <a:fillRect/>
          </a:stretch>
        </p:blipFill>
        <p:spPr bwMode="auto">
          <a:xfrm>
            <a:off x="11491045" y="0"/>
            <a:ext cx="657225" cy="826770"/>
          </a:xfrm>
          <a:prstGeom prst="rect">
            <a:avLst/>
          </a:prstGeom>
          <a:noFill/>
          <a:ln>
            <a:noFill/>
          </a:ln>
        </p:spPr>
      </p:pic>
      <p:sp>
        <p:nvSpPr>
          <p:cNvPr id="20" name="ZoneTexte 19"/>
          <p:cNvSpPr txBox="1"/>
          <p:nvPr/>
        </p:nvSpPr>
        <p:spPr>
          <a:xfrm>
            <a:off x="1218082" y="5662321"/>
            <a:ext cx="3655218" cy="1384995"/>
          </a:xfrm>
          <a:prstGeom prst="rect">
            <a:avLst/>
          </a:prstGeom>
          <a:noFill/>
        </p:spPr>
        <p:txBody>
          <a:bodyPr wrap="square" rtlCol="0">
            <a:spAutoFit/>
          </a:bodyPr>
          <a:lstStyle/>
          <a:p>
            <a:r>
              <a:rPr lang="fr-FR" b="1" dirty="0"/>
              <a:t> </a:t>
            </a:r>
            <a:r>
              <a:rPr lang="fr-FR" sz="1600" b="1" u="sng" dirty="0">
                <a:latin typeface="Times New Roman" pitchFamily="18" charset="0"/>
                <a:cs typeface="Times New Roman" pitchFamily="18" charset="0"/>
              </a:rPr>
              <a:t>Réalisé par </a:t>
            </a:r>
            <a:r>
              <a:rPr lang="fr-FR" sz="1600" b="1" dirty="0">
                <a:latin typeface="Times New Roman" pitchFamily="18" charset="0"/>
                <a:cs typeface="Times New Roman" pitchFamily="18" charset="0"/>
              </a:rPr>
              <a:t>: </a:t>
            </a:r>
            <a:endParaRPr lang="fr-FR" sz="1600" b="1" dirty="0" smtClean="0">
              <a:latin typeface="Times New Roman" pitchFamily="18" charset="0"/>
              <a:cs typeface="Times New Roman" pitchFamily="18" charset="0"/>
            </a:endParaRPr>
          </a:p>
          <a:p>
            <a:r>
              <a:rPr lang="fr-FR" sz="1600" dirty="0">
                <a:latin typeface="Times New Roman" pitchFamily="18" charset="0"/>
                <a:cs typeface="Times New Roman" pitchFamily="18" charset="0"/>
              </a:rPr>
              <a:t>IBRAHIMI </a:t>
            </a:r>
            <a:r>
              <a:rPr lang="fr-FR" sz="1600" dirty="0" err="1" smtClean="0">
                <a:latin typeface="Times New Roman" pitchFamily="18" charset="0"/>
                <a:cs typeface="Times New Roman" pitchFamily="18" charset="0"/>
              </a:rPr>
              <a:t>Fatimzohra</a:t>
            </a:r>
            <a:endParaRPr lang="fr-FR" sz="1600" dirty="0" smtClean="0">
              <a:latin typeface="Times New Roman" pitchFamily="18" charset="0"/>
              <a:cs typeface="Times New Roman" pitchFamily="18" charset="0"/>
            </a:endParaRPr>
          </a:p>
          <a:p>
            <a:r>
              <a:rPr lang="fr-FR" sz="1600" dirty="0">
                <a:latin typeface="Times New Roman" pitchFamily="18" charset="0"/>
                <a:cs typeface="Times New Roman" pitchFamily="18" charset="0"/>
              </a:rPr>
              <a:t>BENWADIH </a:t>
            </a:r>
            <a:r>
              <a:rPr lang="fr-FR" sz="1600" dirty="0" err="1" smtClean="0">
                <a:latin typeface="Times New Roman" pitchFamily="18" charset="0"/>
                <a:cs typeface="Times New Roman" pitchFamily="18" charset="0"/>
              </a:rPr>
              <a:t>Ihssan</a:t>
            </a:r>
            <a:endParaRPr lang="fr-FR" sz="1600" dirty="0" smtClean="0">
              <a:latin typeface="Times New Roman" pitchFamily="18" charset="0"/>
              <a:cs typeface="Times New Roman" pitchFamily="18" charset="0"/>
            </a:endParaRPr>
          </a:p>
          <a:p>
            <a:r>
              <a:rPr lang="fr-FR" sz="1600" dirty="0" smtClean="0">
                <a:latin typeface="Times New Roman" pitchFamily="18" charset="0"/>
                <a:cs typeface="Times New Roman" pitchFamily="18" charset="0"/>
              </a:rPr>
              <a:t>LAZAAR  AROUN  Oussama </a:t>
            </a:r>
            <a:endParaRPr lang="fr-FR" sz="1600" dirty="0">
              <a:latin typeface="Times New Roman" pitchFamily="18" charset="0"/>
              <a:cs typeface="Times New Roman" pitchFamily="18" charset="0"/>
            </a:endParaRPr>
          </a:p>
          <a:p>
            <a:endParaRPr lang="fr-FR" dirty="0"/>
          </a:p>
        </p:txBody>
      </p:sp>
      <p:sp>
        <p:nvSpPr>
          <p:cNvPr id="22" name="ZoneTexte 21"/>
          <p:cNvSpPr txBox="1"/>
          <p:nvPr/>
        </p:nvSpPr>
        <p:spPr>
          <a:xfrm>
            <a:off x="8575964" y="5971309"/>
            <a:ext cx="3243694" cy="923330"/>
          </a:xfrm>
          <a:prstGeom prst="rect">
            <a:avLst/>
          </a:prstGeom>
          <a:noFill/>
        </p:spPr>
        <p:txBody>
          <a:bodyPr wrap="square" rtlCol="0">
            <a:spAutoFit/>
          </a:bodyPr>
          <a:lstStyle/>
          <a:p>
            <a:r>
              <a:rPr lang="fr-FR" b="1" u="sng" dirty="0">
                <a:latin typeface="Times New Roman" pitchFamily="18" charset="0"/>
                <a:cs typeface="Times New Roman" pitchFamily="18" charset="0"/>
              </a:rPr>
              <a:t>Encadré par :</a:t>
            </a:r>
            <a:r>
              <a:rPr lang="fr-FR" b="1" dirty="0">
                <a:latin typeface="Times New Roman" pitchFamily="18" charset="0"/>
                <a:cs typeface="Times New Roman" pitchFamily="18" charset="0"/>
              </a:rPr>
              <a:t> </a:t>
            </a:r>
            <a:endParaRPr lang="fr-FR" b="1" dirty="0" smtClean="0">
              <a:latin typeface="Times New Roman" pitchFamily="18" charset="0"/>
              <a:cs typeface="Times New Roman" pitchFamily="18" charset="0"/>
            </a:endParaRPr>
          </a:p>
          <a:p>
            <a:r>
              <a:rPr lang="fr-FR" dirty="0" smtClean="0">
                <a:latin typeface="Times New Roman" pitchFamily="18" charset="0"/>
                <a:cs typeface="Times New Roman" pitchFamily="18" charset="0"/>
              </a:rPr>
              <a:t>M.OUKKAROUCH Mohamed</a:t>
            </a:r>
            <a:endParaRPr lang="fr-FR" dirty="0">
              <a:latin typeface="Times New Roman" pitchFamily="18" charset="0"/>
              <a:cs typeface="Times New Roman" pitchFamily="18" charset="0"/>
            </a:endParaRPr>
          </a:p>
          <a:p>
            <a:endParaRPr lang="fr-FR" dirty="0"/>
          </a:p>
        </p:txBody>
      </p:sp>
    </p:spTree>
    <p:extLst>
      <p:ext uri="{BB962C8B-B14F-4D97-AF65-F5344CB8AC3E}">
        <p14:creationId xmlns:p14="http://schemas.microsoft.com/office/powerpoint/2010/main" val="3997372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113607" y="263236"/>
            <a:ext cx="7021484" cy="817419"/>
          </a:xfrm>
        </p:spPr>
        <p:txBody>
          <a:bodyPr/>
          <a:lstStyle/>
          <a:p>
            <a:pPr algn="ctr"/>
            <a:r>
              <a:rPr lang="en-US" sz="4000" dirty="0" smtClean="0">
                <a:latin typeface="Times New Roman" pitchFamily="18" charset="0"/>
                <a:cs typeface="Times New Roman" pitchFamily="18" charset="0"/>
              </a:rPr>
              <a:t>Types de combustion </a:t>
            </a:r>
            <a:endParaRPr lang="en-US" sz="4000" dirty="0">
              <a:latin typeface="Times New Roman" pitchFamily="18" charset="0"/>
              <a:cs typeface="Times New Roman" pitchFamily="18" charset="0"/>
            </a:endParaRPr>
          </a:p>
        </p:txBody>
      </p:sp>
      <p:sp>
        <p:nvSpPr>
          <p:cNvPr id="8" name="Text Placeholder 7">
            <a:extLst>
              <a:ext uri="{FF2B5EF4-FFF2-40B4-BE49-F238E27FC236}">
                <a16:creationId xmlns="" xmlns:a16="http://schemas.microsoft.com/office/drawing/2014/main" id="{314E9B28-7FE6-B429-330A-2341E57F1C44}"/>
              </a:ext>
            </a:extLst>
          </p:cNvPr>
          <p:cNvSpPr>
            <a:spLocks noGrp="1"/>
          </p:cNvSpPr>
          <p:nvPr>
            <p:ph type="body" idx="1"/>
          </p:nvPr>
        </p:nvSpPr>
        <p:spPr>
          <a:xfrm>
            <a:off x="0" y="1573045"/>
            <a:ext cx="7278624" cy="630936"/>
          </a:xfrm>
        </p:spPr>
        <p:txBody>
          <a:bodyPr/>
          <a:lstStyle/>
          <a:p>
            <a:r>
              <a:rPr lang="en-US" sz="1800" dirty="0" smtClean="0">
                <a:latin typeface="Times New Roman" pitchFamily="18" charset="0"/>
                <a:cs typeface="Times New Roman" pitchFamily="18" charset="0"/>
              </a:rPr>
              <a:t>Type de la combustion </a:t>
            </a:r>
            <a:endParaRPr lang="en-US" sz="1800" dirty="0">
              <a:latin typeface="Times New Roman" pitchFamily="18" charset="0"/>
              <a:cs typeface="Times New Roman" pitchFamily="18" charset="0"/>
            </a:endParaRPr>
          </a:p>
        </p:txBody>
      </p:sp>
      <p:sp>
        <p:nvSpPr>
          <p:cNvPr id="9" name="Content Placeholder 8">
            <a:extLst>
              <a:ext uri="{FF2B5EF4-FFF2-40B4-BE49-F238E27FC236}">
                <a16:creationId xmlns="" xmlns:a16="http://schemas.microsoft.com/office/drawing/2014/main" id="{5F2AB59A-9C75-72C2-A712-0378A92C897F}"/>
              </a:ext>
            </a:extLst>
          </p:cNvPr>
          <p:cNvSpPr>
            <a:spLocks noGrp="1"/>
          </p:cNvSpPr>
          <p:nvPr>
            <p:ph sz="half" idx="2"/>
          </p:nvPr>
        </p:nvSpPr>
        <p:spPr>
          <a:xfrm>
            <a:off x="0" y="2389908"/>
            <a:ext cx="5915891" cy="3332020"/>
          </a:xfrm>
        </p:spPr>
        <p:txBody>
          <a:bodyPr/>
          <a:lstStyle/>
          <a:p>
            <a:pPr algn="just">
              <a:lnSpc>
                <a:spcPct val="100000"/>
              </a:lnSpc>
            </a:pPr>
            <a:r>
              <a:rPr lang="fr-FR" sz="1600" dirty="0" smtClean="0">
                <a:latin typeface="Times New Roman" pitchFamily="18" charset="0"/>
                <a:cs typeface="Times New Roman" pitchFamily="18" charset="0"/>
              </a:rPr>
              <a:t>Complète</a:t>
            </a:r>
          </a:p>
          <a:p>
            <a:pPr algn="just">
              <a:lnSpc>
                <a:spcPct val="100000"/>
              </a:lnSpc>
            </a:pPr>
            <a:r>
              <a:rPr lang="fr-FR" sz="1600" dirty="0" smtClean="0">
                <a:latin typeface="Times New Roman" pitchFamily="18" charset="0"/>
                <a:cs typeface="Times New Roman" pitchFamily="18" charset="0"/>
              </a:rPr>
              <a:t>Incomplète                                     </a:t>
            </a:r>
          </a:p>
          <a:p>
            <a:pPr algn="just">
              <a:lnSpc>
                <a:spcPct val="100000"/>
              </a:lnSpc>
            </a:pPr>
            <a:r>
              <a:rPr lang="fr-FR" sz="1600" dirty="0" smtClean="0">
                <a:latin typeface="Times New Roman" pitchFamily="18" charset="0"/>
                <a:cs typeface="Times New Roman" pitchFamily="18" charset="0"/>
              </a:rPr>
              <a:t> Rapide</a:t>
            </a:r>
          </a:p>
          <a:p>
            <a:pPr algn="just"/>
            <a:r>
              <a:rPr lang="fr-FR" sz="1600" dirty="0" smtClean="0">
                <a:latin typeface="Times New Roman" pitchFamily="18" charset="0"/>
                <a:cs typeface="Times New Roman" pitchFamily="18" charset="0"/>
              </a:rPr>
              <a:t>Lente</a:t>
            </a:r>
          </a:p>
          <a:p>
            <a:pPr algn="just"/>
            <a:r>
              <a:rPr lang="fr-FR" sz="1600" dirty="0" smtClean="0">
                <a:latin typeface="Times New Roman" pitchFamily="18" charset="0"/>
                <a:cs typeface="Times New Roman" pitchFamily="18" charset="0"/>
              </a:rPr>
              <a:t>Turbulente </a:t>
            </a:r>
            <a:endParaRPr lang="fr-FR" sz="1600" dirty="0">
              <a:latin typeface="Times New Roman" pitchFamily="18" charset="0"/>
              <a:cs typeface="Times New Roman" pitchFamily="18" charset="0"/>
            </a:endParaRPr>
          </a:p>
          <a:p>
            <a:pPr algn="just"/>
            <a:endParaRPr lang="fr-FR" sz="1600" dirty="0">
              <a:latin typeface="Times New Roman" pitchFamily="18" charset="0"/>
              <a:cs typeface="Times New Roman" pitchFamily="18" charset="0"/>
            </a:endParaRPr>
          </a:p>
          <a:p>
            <a:pPr marL="0" indent="0" algn="just">
              <a:buNone/>
            </a:pPr>
            <a:endParaRPr lang="fr-FR" sz="1600" dirty="0">
              <a:latin typeface="Times New Roman" pitchFamily="18" charset="0"/>
              <a:cs typeface="Times New Roman" pitchFamily="18" charset="0"/>
            </a:endParaRPr>
          </a:p>
          <a:p>
            <a:pPr marL="0" indent="0" algn="just">
              <a:buNone/>
            </a:pPr>
            <a:endParaRPr lang="en-US" sz="1600" dirty="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10</a:t>
            </a:fld>
            <a:endParaRPr lang="en-US" dirty="0"/>
          </a:p>
        </p:txBody>
      </p:sp>
      <p:pic>
        <p:nvPicPr>
          <p:cNvPr id="6146" name="Picture 2" descr="Types of Combustion - Class 8 PDF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291" y="0"/>
            <a:ext cx="6123709" cy="47798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37563" y="96982"/>
            <a:ext cx="1745673" cy="30479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5" name="ZoneTexte 4"/>
          <p:cNvSpPr txBox="1"/>
          <p:nvPr/>
        </p:nvSpPr>
        <p:spPr>
          <a:xfrm>
            <a:off x="6220690" y="113812"/>
            <a:ext cx="2549236" cy="307777"/>
          </a:xfrm>
          <a:prstGeom prst="rect">
            <a:avLst/>
          </a:prstGeom>
          <a:noFill/>
        </p:spPr>
        <p:txBody>
          <a:bodyPr wrap="square" rtlCol="0">
            <a:spAutoFit/>
          </a:bodyPr>
          <a:lstStyle/>
          <a:p>
            <a:r>
              <a:rPr lang="fr-FR" sz="1400" dirty="0" smtClean="0"/>
              <a:t>Combustion rapide </a:t>
            </a:r>
            <a:endParaRPr lang="fr-FR" sz="1400" dirty="0"/>
          </a:p>
        </p:txBody>
      </p:sp>
      <p:sp>
        <p:nvSpPr>
          <p:cNvPr id="17" name="ZoneTexte 16"/>
          <p:cNvSpPr txBox="1"/>
          <p:nvPr/>
        </p:nvSpPr>
        <p:spPr>
          <a:xfrm>
            <a:off x="9933708" y="1903886"/>
            <a:ext cx="2549236" cy="276999"/>
          </a:xfrm>
          <a:prstGeom prst="rect">
            <a:avLst/>
          </a:prstGeom>
          <a:noFill/>
        </p:spPr>
        <p:txBody>
          <a:bodyPr wrap="square" rtlCol="0">
            <a:spAutoFit/>
          </a:bodyPr>
          <a:lstStyle/>
          <a:p>
            <a:r>
              <a:rPr lang="fr-FR" sz="1200" dirty="0" smtClean="0"/>
              <a:t>Combustion rapide </a:t>
            </a:r>
            <a:endParaRPr lang="fr-FR" sz="1200" dirty="0"/>
          </a:p>
        </p:txBody>
      </p:sp>
      <p:sp>
        <p:nvSpPr>
          <p:cNvPr id="18" name="Rectangle 17"/>
          <p:cNvSpPr/>
          <p:nvPr/>
        </p:nvSpPr>
        <p:spPr>
          <a:xfrm>
            <a:off x="10134598" y="1876086"/>
            <a:ext cx="1891145" cy="30479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19" name="ZoneTexte 18"/>
          <p:cNvSpPr txBox="1"/>
          <p:nvPr/>
        </p:nvSpPr>
        <p:spPr>
          <a:xfrm>
            <a:off x="10134598" y="1873108"/>
            <a:ext cx="1891145" cy="307777"/>
          </a:xfrm>
          <a:prstGeom prst="rect">
            <a:avLst/>
          </a:prstGeom>
          <a:noFill/>
        </p:spPr>
        <p:txBody>
          <a:bodyPr wrap="square" rtlCol="0">
            <a:spAutoFit/>
          </a:bodyPr>
          <a:lstStyle/>
          <a:p>
            <a:pPr algn="ctr"/>
            <a:r>
              <a:rPr lang="fr-FR" sz="1400" dirty="0" smtClean="0"/>
              <a:t>Explosion </a:t>
            </a:r>
            <a:endParaRPr lang="fr-FR" sz="1400" dirty="0"/>
          </a:p>
        </p:txBody>
      </p:sp>
      <p:sp>
        <p:nvSpPr>
          <p:cNvPr id="20" name="Rectangle 19"/>
          <p:cNvSpPr/>
          <p:nvPr/>
        </p:nvSpPr>
        <p:spPr>
          <a:xfrm>
            <a:off x="8104906" y="1122218"/>
            <a:ext cx="2098962" cy="30479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21" name="ZoneTexte 20"/>
          <p:cNvSpPr txBox="1"/>
          <p:nvPr/>
        </p:nvSpPr>
        <p:spPr>
          <a:xfrm>
            <a:off x="8104906" y="1119240"/>
            <a:ext cx="2549236" cy="307777"/>
          </a:xfrm>
          <a:prstGeom prst="rect">
            <a:avLst/>
          </a:prstGeom>
          <a:noFill/>
        </p:spPr>
        <p:txBody>
          <a:bodyPr wrap="square" rtlCol="0">
            <a:spAutoFit/>
          </a:bodyPr>
          <a:lstStyle/>
          <a:p>
            <a:r>
              <a:rPr lang="fr-FR" sz="1400" dirty="0" smtClean="0"/>
              <a:t>Combustion spontanée </a:t>
            </a:r>
            <a:endParaRPr lang="fr-FR" sz="1400" dirty="0"/>
          </a:p>
        </p:txBody>
      </p:sp>
    </p:spTree>
    <p:extLst>
      <p:ext uri="{BB962C8B-B14F-4D97-AF65-F5344CB8AC3E}">
        <p14:creationId xmlns:p14="http://schemas.microsoft.com/office/powerpoint/2010/main" val="2137450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113607" y="263236"/>
            <a:ext cx="7021484" cy="817419"/>
          </a:xfrm>
        </p:spPr>
        <p:txBody>
          <a:bodyPr/>
          <a:lstStyle/>
          <a:p>
            <a:pPr algn="ctr"/>
            <a:r>
              <a:rPr lang="en-US" sz="4000" dirty="0" smtClean="0">
                <a:latin typeface="Times New Roman" pitchFamily="18" charset="0"/>
                <a:cs typeface="Times New Roman" pitchFamily="18" charset="0"/>
              </a:rPr>
              <a:t>Types de combustion </a:t>
            </a:r>
            <a:endParaRPr lang="en-US" sz="4000" dirty="0">
              <a:latin typeface="Times New Roman" pitchFamily="18" charset="0"/>
              <a:cs typeface="Times New Roman" pitchFamily="18" charset="0"/>
            </a:endParaRPr>
          </a:p>
        </p:txBody>
      </p:sp>
      <p:sp>
        <p:nvSpPr>
          <p:cNvPr id="10" name="Text Placeholder 9">
            <a:extLst>
              <a:ext uri="{FF2B5EF4-FFF2-40B4-BE49-F238E27FC236}">
                <a16:creationId xmlns="" xmlns:a16="http://schemas.microsoft.com/office/drawing/2014/main" id="{3D0831BA-17C0-FE05-F651-08DB1257FD44}"/>
              </a:ext>
            </a:extLst>
          </p:cNvPr>
          <p:cNvSpPr>
            <a:spLocks noGrp="1"/>
          </p:cNvSpPr>
          <p:nvPr>
            <p:ph type="body" sz="quarter" idx="3"/>
          </p:nvPr>
        </p:nvSpPr>
        <p:spPr>
          <a:xfrm>
            <a:off x="0" y="1582163"/>
            <a:ext cx="6691745" cy="581890"/>
          </a:xfrm>
        </p:spPr>
        <p:txBody>
          <a:bodyPr/>
          <a:lstStyle/>
          <a:p>
            <a:r>
              <a:rPr lang="en-US" sz="1600" dirty="0" smtClean="0">
                <a:latin typeface="Times New Roman" pitchFamily="18" charset="0"/>
                <a:cs typeface="Times New Roman" pitchFamily="18" charset="0"/>
              </a:rPr>
              <a:t>Type de la combustion des </a:t>
            </a:r>
            <a:r>
              <a:rPr lang="en-US" sz="1600" dirty="0" err="1" smtClean="0">
                <a:latin typeface="Times New Roman" pitchFamily="18" charset="0"/>
                <a:cs typeface="Times New Roman" pitchFamily="18" charset="0"/>
              </a:rPr>
              <a:t>moteurs</a:t>
            </a:r>
            <a:endParaRPr lang="en-US" sz="1600" dirty="0">
              <a:latin typeface="Times New Roman" pitchFamily="18" charset="0"/>
              <a:cs typeface="Times New Roman" pitchFamily="18" charset="0"/>
            </a:endParaRPr>
          </a:p>
        </p:txBody>
      </p:sp>
      <p:sp>
        <p:nvSpPr>
          <p:cNvPr id="11" name="Content Placeholder 10">
            <a:extLst>
              <a:ext uri="{FF2B5EF4-FFF2-40B4-BE49-F238E27FC236}">
                <a16:creationId xmlns="" xmlns:a16="http://schemas.microsoft.com/office/drawing/2014/main" id="{870CE918-6A89-4B47-D960-C117025FF6CB}"/>
              </a:ext>
            </a:extLst>
          </p:cNvPr>
          <p:cNvSpPr>
            <a:spLocks noGrp="1"/>
          </p:cNvSpPr>
          <p:nvPr>
            <p:ph sz="quarter" idx="4"/>
          </p:nvPr>
        </p:nvSpPr>
        <p:spPr>
          <a:xfrm>
            <a:off x="0" y="2923309"/>
            <a:ext cx="7278624" cy="914400"/>
          </a:xfrm>
        </p:spPr>
        <p:txBody>
          <a:bodyPr/>
          <a:lstStyle/>
          <a:p>
            <a:r>
              <a:rPr lang="fr-FR" sz="1800" dirty="0" smtClean="0">
                <a:latin typeface="Times New Roman" pitchFamily="18" charset="0"/>
                <a:cs typeface="Times New Roman" pitchFamily="18" charset="0"/>
              </a:rPr>
              <a:t>Combustion interne </a:t>
            </a:r>
          </a:p>
          <a:p>
            <a:pPr marL="0" indent="0">
              <a:buNone/>
            </a:pPr>
            <a:r>
              <a:rPr lang="fr-FR" sz="1800" dirty="0" smtClean="0">
                <a:latin typeface="Times New Roman" pitchFamily="18" charset="0"/>
                <a:cs typeface="Times New Roman" pitchFamily="18" charset="0"/>
              </a:rPr>
              <a:t>      Exemple </a:t>
            </a:r>
            <a:r>
              <a:rPr lang="fr-FR" sz="1800" dirty="0">
                <a:latin typeface="Times New Roman" pitchFamily="18" charset="0"/>
                <a:cs typeface="Times New Roman" pitchFamily="18" charset="0"/>
              </a:rPr>
              <a:t>: Moteurs à essence, moteurs diesel, turbines à gaz</a:t>
            </a:r>
            <a:r>
              <a:rPr lang="fr-FR" sz="1800" dirty="0" smtClean="0">
                <a:latin typeface="Times New Roman" pitchFamily="18" charset="0"/>
                <a:cs typeface="Times New Roman" pitchFamily="18" charset="0"/>
              </a:rPr>
              <a:t>.</a:t>
            </a: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11</a:t>
            </a:fld>
            <a:endParaRPr lang="en-US" dirty="0"/>
          </a:p>
        </p:txBody>
      </p:sp>
      <p:pic>
        <p:nvPicPr>
          <p:cNvPr id="6146" name="Picture 2" descr="Types of Combustion - Class 8 PDF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291" y="0"/>
            <a:ext cx="6123709" cy="47798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37563" y="96982"/>
            <a:ext cx="1745673" cy="30479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5" name="ZoneTexte 4"/>
          <p:cNvSpPr txBox="1"/>
          <p:nvPr/>
        </p:nvSpPr>
        <p:spPr>
          <a:xfrm>
            <a:off x="6220690" y="113812"/>
            <a:ext cx="2549236" cy="307777"/>
          </a:xfrm>
          <a:prstGeom prst="rect">
            <a:avLst/>
          </a:prstGeom>
          <a:noFill/>
        </p:spPr>
        <p:txBody>
          <a:bodyPr wrap="square" rtlCol="0">
            <a:spAutoFit/>
          </a:bodyPr>
          <a:lstStyle/>
          <a:p>
            <a:r>
              <a:rPr lang="fr-FR" sz="1400" dirty="0" smtClean="0"/>
              <a:t>Combustion rapide </a:t>
            </a:r>
            <a:endParaRPr lang="fr-FR" sz="1400" dirty="0"/>
          </a:p>
        </p:txBody>
      </p:sp>
      <p:sp>
        <p:nvSpPr>
          <p:cNvPr id="17" name="ZoneTexte 16"/>
          <p:cNvSpPr txBox="1"/>
          <p:nvPr/>
        </p:nvSpPr>
        <p:spPr>
          <a:xfrm>
            <a:off x="9933708" y="1903886"/>
            <a:ext cx="2549236" cy="276999"/>
          </a:xfrm>
          <a:prstGeom prst="rect">
            <a:avLst/>
          </a:prstGeom>
          <a:noFill/>
        </p:spPr>
        <p:txBody>
          <a:bodyPr wrap="square" rtlCol="0">
            <a:spAutoFit/>
          </a:bodyPr>
          <a:lstStyle/>
          <a:p>
            <a:r>
              <a:rPr lang="fr-FR" sz="1200" dirty="0" smtClean="0"/>
              <a:t>Combustion rapide </a:t>
            </a:r>
            <a:endParaRPr lang="fr-FR" sz="1200" dirty="0"/>
          </a:p>
        </p:txBody>
      </p:sp>
      <p:sp>
        <p:nvSpPr>
          <p:cNvPr id="18" name="Rectangle 17"/>
          <p:cNvSpPr/>
          <p:nvPr/>
        </p:nvSpPr>
        <p:spPr>
          <a:xfrm>
            <a:off x="10134598" y="1876086"/>
            <a:ext cx="1891145" cy="30479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19" name="ZoneTexte 18"/>
          <p:cNvSpPr txBox="1"/>
          <p:nvPr/>
        </p:nvSpPr>
        <p:spPr>
          <a:xfrm>
            <a:off x="10134598" y="1873108"/>
            <a:ext cx="1891145" cy="307777"/>
          </a:xfrm>
          <a:prstGeom prst="rect">
            <a:avLst/>
          </a:prstGeom>
          <a:noFill/>
        </p:spPr>
        <p:txBody>
          <a:bodyPr wrap="square" rtlCol="0">
            <a:spAutoFit/>
          </a:bodyPr>
          <a:lstStyle/>
          <a:p>
            <a:pPr algn="ctr"/>
            <a:r>
              <a:rPr lang="fr-FR" sz="1400" dirty="0" smtClean="0"/>
              <a:t>Explosion </a:t>
            </a:r>
            <a:endParaRPr lang="fr-FR" sz="1400" dirty="0"/>
          </a:p>
        </p:txBody>
      </p:sp>
      <p:sp>
        <p:nvSpPr>
          <p:cNvPr id="20" name="Rectangle 19"/>
          <p:cNvSpPr/>
          <p:nvPr/>
        </p:nvSpPr>
        <p:spPr>
          <a:xfrm>
            <a:off x="8104906" y="1122218"/>
            <a:ext cx="2098962" cy="30479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21" name="ZoneTexte 20"/>
          <p:cNvSpPr txBox="1"/>
          <p:nvPr/>
        </p:nvSpPr>
        <p:spPr>
          <a:xfrm>
            <a:off x="8104906" y="1119240"/>
            <a:ext cx="2549236" cy="307777"/>
          </a:xfrm>
          <a:prstGeom prst="rect">
            <a:avLst/>
          </a:prstGeom>
          <a:noFill/>
        </p:spPr>
        <p:txBody>
          <a:bodyPr wrap="square" rtlCol="0">
            <a:spAutoFit/>
          </a:bodyPr>
          <a:lstStyle/>
          <a:p>
            <a:r>
              <a:rPr lang="fr-FR" sz="1400" dirty="0" smtClean="0"/>
              <a:t>Combustion spontanée </a:t>
            </a:r>
            <a:endParaRPr lang="fr-FR" sz="1400" dirty="0"/>
          </a:p>
        </p:txBody>
      </p:sp>
      <p:sp>
        <p:nvSpPr>
          <p:cNvPr id="15" name="Flèche droite 14"/>
          <p:cNvSpPr/>
          <p:nvPr/>
        </p:nvSpPr>
        <p:spPr>
          <a:xfrm>
            <a:off x="0" y="3408218"/>
            <a:ext cx="239681" cy="277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droite 24"/>
          <p:cNvSpPr/>
          <p:nvPr/>
        </p:nvSpPr>
        <p:spPr>
          <a:xfrm>
            <a:off x="27011" y="5560137"/>
            <a:ext cx="239681" cy="2770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0" y="4955461"/>
            <a:ext cx="6705600" cy="923330"/>
          </a:xfrm>
          <a:prstGeom prst="rect">
            <a:avLst/>
          </a:prstGeom>
        </p:spPr>
        <p:txBody>
          <a:bodyPr wrap="square">
            <a:spAutoFit/>
          </a:bodyPr>
          <a:lstStyle/>
          <a:p>
            <a:pPr marL="285750" indent="-285750">
              <a:buFont typeface="Arial" pitchFamily="34" charset="0"/>
              <a:buChar char="•"/>
            </a:pPr>
            <a:r>
              <a:rPr lang="fr-FR" dirty="0">
                <a:latin typeface="Times New Roman" pitchFamily="18" charset="0"/>
                <a:cs typeface="Times New Roman" pitchFamily="18" charset="0"/>
              </a:rPr>
              <a:t>Combustion externe </a:t>
            </a:r>
            <a:endParaRPr lang="fr-FR" dirty="0" smtClean="0">
              <a:latin typeface="Times New Roman" pitchFamily="18" charset="0"/>
              <a:cs typeface="Times New Roman" pitchFamily="18" charset="0"/>
            </a:endParaRPr>
          </a:p>
          <a:p>
            <a:pPr marL="285750" indent="-285750">
              <a:buFont typeface="Arial" pitchFamily="34" charset="0"/>
              <a:buChar char="•"/>
            </a:pPr>
            <a:endParaRPr lang="fr-FR" dirty="0">
              <a:latin typeface="Times New Roman" pitchFamily="18" charset="0"/>
              <a:cs typeface="Times New Roman" pitchFamily="18" charset="0"/>
            </a:endParaRPr>
          </a:p>
          <a:p>
            <a:r>
              <a:rPr lang="fr-FR" dirty="0">
                <a:latin typeface="Times New Roman" pitchFamily="18" charset="0"/>
                <a:cs typeface="Times New Roman" pitchFamily="18" charset="0"/>
              </a:rPr>
              <a:t>      Exemple : Chaudières, générateurs de vapeur, centrales thermiques</a:t>
            </a:r>
            <a:endParaRPr lang="fr-FR" dirty="0"/>
          </a:p>
        </p:txBody>
      </p:sp>
    </p:spTree>
    <p:extLst>
      <p:ext uri="{BB962C8B-B14F-4D97-AF65-F5344CB8AC3E}">
        <p14:creationId xmlns:p14="http://schemas.microsoft.com/office/powerpoint/2010/main" val="593826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545871" y="249382"/>
            <a:ext cx="7021484" cy="817419"/>
          </a:xfrm>
        </p:spPr>
        <p:txBody>
          <a:bodyPr/>
          <a:lstStyle/>
          <a:p>
            <a:pPr algn="ctr"/>
            <a:r>
              <a:rPr lang="en-US" sz="4000" dirty="0" err="1" smtClean="0">
                <a:latin typeface="Times New Roman" pitchFamily="18" charset="0"/>
                <a:cs typeface="Times New Roman" pitchFamily="18" charset="0"/>
              </a:rPr>
              <a:t>C’est</a:t>
            </a:r>
            <a:r>
              <a:rPr lang="en-US" sz="4000" dirty="0" smtClean="0">
                <a:latin typeface="Times New Roman" pitchFamily="18" charset="0"/>
                <a:cs typeface="Times New Roman" pitchFamily="18" charset="0"/>
              </a:rPr>
              <a:t> quoi la </a:t>
            </a:r>
            <a:r>
              <a:rPr lang="en-US" sz="4000" dirty="0" err="1" smtClean="0">
                <a:latin typeface="Times New Roman" pitchFamily="18" charset="0"/>
                <a:cs typeface="Times New Roman" pitchFamily="18" charset="0"/>
              </a:rPr>
              <a:t>chambre</a:t>
            </a:r>
            <a:r>
              <a:rPr lang="en-US" sz="4000" dirty="0" smtClean="0">
                <a:latin typeface="Times New Roman" pitchFamily="18" charset="0"/>
                <a:cs typeface="Times New Roman" pitchFamily="18" charset="0"/>
              </a:rPr>
              <a:t> de combustion ? </a:t>
            </a:r>
            <a:endParaRPr lang="en-US" sz="4000" dirty="0">
              <a:latin typeface="Times New Roman" pitchFamily="18" charset="0"/>
              <a:cs typeface="Times New Roman" pitchFamily="18" charset="0"/>
            </a:endParaRPr>
          </a:p>
        </p:txBody>
      </p:sp>
      <p:sp>
        <p:nvSpPr>
          <p:cNvPr id="8" name="Text Placeholder 7">
            <a:extLst>
              <a:ext uri="{FF2B5EF4-FFF2-40B4-BE49-F238E27FC236}">
                <a16:creationId xmlns="" xmlns:a16="http://schemas.microsoft.com/office/drawing/2014/main" id="{314E9B28-7FE6-B429-330A-2341E57F1C44}"/>
              </a:ext>
            </a:extLst>
          </p:cNvPr>
          <p:cNvSpPr>
            <a:spLocks noGrp="1"/>
          </p:cNvSpPr>
          <p:nvPr>
            <p:ph type="body" idx="1"/>
          </p:nvPr>
        </p:nvSpPr>
        <p:spPr>
          <a:xfrm>
            <a:off x="96982" y="1573046"/>
            <a:ext cx="7278624" cy="630936"/>
          </a:xfrm>
        </p:spPr>
        <p:txBody>
          <a:bodyPr/>
          <a:lstStyle/>
          <a:p>
            <a:r>
              <a:rPr lang="en-US" sz="1800" dirty="0" smtClean="0">
                <a:latin typeface="Times New Roman" pitchFamily="18" charset="0"/>
                <a:cs typeface="Times New Roman" pitchFamily="18" charset="0"/>
              </a:rPr>
              <a:t>Definition de la </a:t>
            </a:r>
            <a:r>
              <a:rPr lang="en-US" sz="1800" dirty="0" err="1" smtClean="0">
                <a:latin typeface="Times New Roman" pitchFamily="18" charset="0"/>
                <a:cs typeface="Times New Roman" pitchFamily="18" charset="0"/>
              </a:rPr>
              <a:t>chambre</a:t>
            </a:r>
            <a:r>
              <a:rPr lang="en-US" sz="1800" dirty="0" smtClean="0">
                <a:latin typeface="Times New Roman" pitchFamily="18" charset="0"/>
                <a:cs typeface="Times New Roman" pitchFamily="18" charset="0"/>
              </a:rPr>
              <a:t> de combustion </a:t>
            </a:r>
            <a:endParaRPr lang="en-US" sz="1800" dirty="0">
              <a:latin typeface="Times New Roman" pitchFamily="18" charset="0"/>
              <a:cs typeface="Times New Roman" pitchFamily="18" charset="0"/>
            </a:endParaRPr>
          </a:p>
        </p:txBody>
      </p:sp>
      <p:sp>
        <p:nvSpPr>
          <p:cNvPr id="9" name="Content Placeholder 8">
            <a:extLst>
              <a:ext uri="{FF2B5EF4-FFF2-40B4-BE49-F238E27FC236}">
                <a16:creationId xmlns="" xmlns:a16="http://schemas.microsoft.com/office/drawing/2014/main" id="{5F2AB59A-9C75-72C2-A712-0378A92C897F}"/>
              </a:ext>
            </a:extLst>
          </p:cNvPr>
          <p:cNvSpPr>
            <a:spLocks noGrp="1"/>
          </p:cNvSpPr>
          <p:nvPr>
            <p:ph sz="half" idx="2"/>
          </p:nvPr>
        </p:nvSpPr>
        <p:spPr>
          <a:xfrm>
            <a:off x="0" y="2556162"/>
            <a:ext cx="5915891" cy="1752601"/>
          </a:xfrm>
        </p:spPr>
        <p:txBody>
          <a:bodyPr/>
          <a:lstStyle/>
          <a:p>
            <a:pPr marL="0" indent="0" algn="just">
              <a:lnSpc>
                <a:spcPct val="100000"/>
              </a:lnSpc>
              <a:buNone/>
            </a:pPr>
            <a:endParaRPr lang="fr-FR" sz="1600" dirty="0" smtClean="0">
              <a:latin typeface="Times New Roman" pitchFamily="18" charset="0"/>
              <a:cs typeface="Times New Roman" pitchFamily="18" charset="0"/>
            </a:endParaRPr>
          </a:p>
          <a:p>
            <a:pPr marL="0" indent="0" algn="just">
              <a:buNone/>
            </a:pPr>
            <a:endParaRPr lang="fr-FR" sz="1600" dirty="0" smtClean="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12</a:t>
            </a:fld>
            <a:endParaRPr lang="en-US" dirty="0"/>
          </a:p>
        </p:txBody>
      </p:sp>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46727" y="-55419"/>
            <a:ext cx="6145274" cy="480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119628" y="0"/>
            <a:ext cx="4072372" cy="199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 y="3039492"/>
            <a:ext cx="5874327" cy="584775"/>
          </a:xfrm>
          <a:prstGeom prst="rect">
            <a:avLst/>
          </a:prstGeom>
        </p:spPr>
        <p:txBody>
          <a:bodyPr wrap="square">
            <a:spAutoFit/>
          </a:bodyPr>
          <a:lstStyle/>
          <a:p>
            <a:pPr marL="285750" indent="-285750">
              <a:buFont typeface="Arial" pitchFamily="34" charset="0"/>
              <a:buChar char="•"/>
            </a:pPr>
            <a:r>
              <a:rPr lang="fr-FR" sz="1600" dirty="0">
                <a:latin typeface="Times New Roman" pitchFamily="18" charset="0"/>
                <a:cs typeface="Times New Roman" pitchFamily="18" charset="0"/>
              </a:rPr>
              <a:t>La chambre de combustion est un élément essentiel de la turbine à gaz, </a:t>
            </a:r>
            <a:r>
              <a:rPr lang="fr-FR" sz="1600" dirty="0" smtClean="0">
                <a:latin typeface="Times New Roman" pitchFamily="18" charset="0"/>
                <a:cs typeface="Times New Roman" pitchFamily="18" charset="0"/>
              </a:rPr>
              <a:t>elle  </a:t>
            </a:r>
            <a:r>
              <a:rPr lang="fr-FR" sz="1600" dirty="0">
                <a:latin typeface="Times New Roman" pitchFamily="18" charset="0"/>
                <a:cs typeface="Times New Roman" pitchFamily="18" charset="0"/>
              </a:rPr>
              <a:t>est normalement construite en alliage réfractaire.</a:t>
            </a:r>
          </a:p>
        </p:txBody>
      </p:sp>
    </p:spTree>
    <p:extLst>
      <p:ext uri="{BB962C8B-B14F-4D97-AF65-F5344CB8AC3E}">
        <p14:creationId xmlns:p14="http://schemas.microsoft.com/office/powerpoint/2010/main" val="3397825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545871" y="249382"/>
            <a:ext cx="7021484" cy="817419"/>
          </a:xfrm>
        </p:spPr>
        <p:txBody>
          <a:bodyPr/>
          <a:lstStyle/>
          <a:p>
            <a:pPr algn="ctr"/>
            <a:r>
              <a:rPr lang="en-US" sz="4000" dirty="0" err="1" smtClean="0">
                <a:latin typeface="Times New Roman" pitchFamily="18" charset="0"/>
                <a:cs typeface="Times New Roman" pitchFamily="18" charset="0"/>
              </a:rPr>
              <a:t>C’est</a:t>
            </a:r>
            <a:r>
              <a:rPr lang="en-US" sz="4000" dirty="0" smtClean="0">
                <a:latin typeface="Times New Roman" pitchFamily="18" charset="0"/>
                <a:cs typeface="Times New Roman" pitchFamily="18" charset="0"/>
              </a:rPr>
              <a:t> quoi la </a:t>
            </a:r>
            <a:r>
              <a:rPr lang="en-US" sz="4000" dirty="0" err="1" smtClean="0">
                <a:latin typeface="Times New Roman" pitchFamily="18" charset="0"/>
                <a:cs typeface="Times New Roman" pitchFamily="18" charset="0"/>
              </a:rPr>
              <a:t>chambre</a:t>
            </a:r>
            <a:r>
              <a:rPr lang="en-US" sz="4000" dirty="0" smtClean="0">
                <a:latin typeface="Times New Roman" pitchFamily="18" charset="0"/>
                <a:cs typeface="Times New Roman" pitchFamily="18" charset="0"/>
              </a:rPr>
              <a:t> de combustion ? </a:t>
            </a:r>
            <a:endParaRPr lang="en-US" sz="4000" dirty="0">
              <a:latin typeface="Times New Roman" pitchFamily="18" charset="0"/>
              <a:cs typeface="Times New Roman" pitchFamily="18" charset="0"/>
            </a:endParaRPr>
          </a:p>
        </p:txBody>
      </p:sp>
      <p:sp>
        <p:nvSpPr>
          <p:cNvPr id="9" name="Content Placeholder 8">
            <a:extLst>
              <a:ext uri="{FF2B5EF4-FFF2-40B4-BE49-F238E27FC236}">
                <a16:creationId xmlns="" xmlns:a16="http://schemas.microsoft.com/office/drawing/2014/main" id="{5F2AB59A-9C75-72C2-A712-0378A92C897F}"/>
              </a:ext>
            </a:extLst>
          </p:cNvPr>
          <p:cNvSpPr>
            <a:spLocks noGrp="1"/>
          </p:cNvSpPr>
          <p:nvPr>
            <p:ph sz="half" idx="2"/>
          </p:nvPr>
        </p:nvSpPr>
        <p:spPr>
          <a:xfrm>
            <a:off x="0" y="2556162"/>
            <a:ext cx="5915891" cy="1752601"/>
          </a:xfrm>
        </p:spPr>
        <p:txBody>
          <a:bodyPr/>
          <a:lstStyle/>
          <a:p>
            <a:pPr marL="0" indent="0" algn="just">
              <a:lnSpc>
                <a:spcPct val="100000"/>
              </a:lnSpc>
              <a:buNone/>
            </a:pPr>
            <a:endParaRPr lang="fr-FR" sz="1600" dirty="0" smtClean="0">
              <a:latin typeface="Times New Roman" pitchFamily="18" charset="0"/>
              <a:cs typeface="Times New Roman" pitchFamily="18" charset="0"/>
            </a:endParaRPr>
          </a:p>
          <a:p>
            <a:pPr>
              <a:lnSpc>
                <a:spcPct val="100000"/>
              </a:lnSpc>
            </a:pPr>
            <a:r>
              <a:rPr lang="fr-FR" sz="1600" dirty="0">
                <a:latin typeface="Times New Roman" pitchFamily="18" charset="0"/>
                <a:cs typeface="Times New Roman" pitchFamily="18" charset="0"/>
              </a:rPr>
              <a:t>Assurer une combustion complète du combustible</a:t>
            </a:r>
          </a:p>
          <a:p>
            <a:pPr algn="just">
              <a:lnSpc>
                <a:spcPct val="100000"/>
              </a:lnSpc>
            </a:pPr>
            <a:r>
              <a:rPr lang="fr-FR" sz="1600" dirty="0">
                <a:latin typeface="Times New Roman" pitchFamily="18" charset="0"/>
                <a:cs typeface="Times New Roman" pitchFamily="18" charset="0"/>
              </a:rPr>
              <a:t> Minimiser la perte de </a:t>
            </a:r>
            <a:r>
              <a:rPr lang="fr-FR" sz="1600" dirty="0" smtClean="0">
                <a:latin typeface="Times New Roman" pitchFamily="18" charset="0"/>
                <a:cs typeface="Times New Roman" pitchFamily="18" charset="0"/>
              </a:rPr>
              <a:t>charge</a:t>
            </a:r>
          </a:p>
        </p:txBody>
      </p:sp>
      <p:sp>
        <p:nvSpPr>
          <p:cNvPr id="10" name="Text Placeholder 9">
            <a:extLst>
              <a:ext uri="{FF2B5EF4-FFF2-40B4-BE49-F238E27FC236}">
                <a16:creationId xmlns="" xmlns:a16="http://schemas.microsoft.com/office/drawing/2014/main" id="{3D0831BA-17C0-FE05-F651-08DB1257FD44}"/>
              </a:ext>
            </a:extLst>
          </p:cNvPr>
          <p:cNvSpPr>
            <a:spLocks noGrp="1"/>
          </p:cNvSpPr>
          <p:nvPr>
            <p:ph type="body" sz="quarter" idx="3"/>
          </p:nvPr>
        </p:nvSpPr>
        <p:spPr>
          <a:xfrm>
            <a:off x="0" y="1537856"/>
            <a:ext cx="6691745" cy="581890"/>
          </a:xfrm>
        </p:spPr>
        <p:txBody>
          <a:bodyPr/>
          <a:lstStyle/>
          <a:p>
            <a:r>
              <a:rPr lang="en-US" sz="1700" dirty="0" err="1" smtClean="0">
                <a:latin typeface="Times New Roman" pitchFamily="18" charset="0"/>
                <a:cs typeface="Times New Roman" pitchFamily="18" charset="0"/>
              </a:rPr>
              <a:t>Caractéristique</a:t>
            </a:r>
            <a:r>
              <a:rPr lang="en-US" sz="1700" dirty="0" smtClean="0">
                <a:latin typeface="Times New Roman" pitchFamily="18" charset="0"/>
                <a:cs typeface="Times New Roman" pitchFamily="18" charset="0"/>
              </a:rPr>
              <a:t> de la </a:t>
            </a:r>
            <a:r>
              <a:rPr lang="en-US" sz="1700" dirty="0" err="1" smtClean="0">
                <a:latin typeface="Times New Roman" pitchFamily="18" charset="0"/>
                <a:cs typeface="Times New Roman" pitchFamily="18" charset="0"/>
              </a:rPr>
              <a:t>chambre</a:t>
            </a:r>
            <a:r>
              <a:rPr lang="en-US" sz="1700" dirty="0" smtClean="0">
                <a:latin typeface="Times New Roman" pitchFamily="18" charset="0"/>
                <a:cs typeface="Times New Roman" pitchFamily="18" charset="0"/>
              </a:rPr>
              <a:t> de combustion </a:t>
            </a:r>
            <a:endParaRPr lang="en-US" sz="1700" dirty="0">
              <a:latin typeface="Times New Roman" pitchFamily="18" charset="0"/>
              <a:cs typeface="Times New Roman" pitchFamily="18" charset="0"/>
            </a:endParaRPr>
          </a:p>
        </p:txBody>
      </p:sp>
      <p:sp>
        <p:nvSpPr>
          <p:cNvPr id="11" name="Content Placeholder 10">
            <a:extLst>
              <a:ext uri="{FF2B5EF4-FFF2-40B4-BE49-F238E27FC236}">
                <a16:creationId xmlns="" xmlns:a16="http://schemas.microsoft.com/office/drawing/2014/main" id="{870CE918-6A89-4B47-D960-C117025FF6CB}"/>
              </a:ext>
            </a:extLst>
          </p:cNvPr>
          <p:cNvSpPr>
            <a:spLocks noGrp="1"/>
          </p:cNvSpPr>
          <p:nvPr>
            <p:ph sz="quarter" idx="4"/>
          </p:nvPr>
        </p:nvSpPr>
        <p:spPr>
          <a:xfrm>
            <a:off x="0" y="5001489"/>
            <a:ext cx="11637818" cy="1981200"/>
          </a:xfrm>
        </p:spPr>
        <p:txBody>
          <a:bodyPr/>
          <a:lstStyle/>
          <a:p>
            <a:pPr>
              <a:lnSpc>
                <a:spcPct val="100000"/>
              </a:lnSpc>
            </a:pPr>
            <a:r>
              <a:rPr lang="fr-FR" sz="1500" dirty="0" smtClean="0">
                <a:latin typeface="Times New Roman" pitchFamily="18" charset="0"/>
                <a:cs typeface="Times New Roman" pitchFamily="18" charset="0"/>
              </a:rPr>
              <a:t>Assurer </a:t>
            </a:r>
            <a:r>
              <a:rPr lang="fr-FR" sz="1500" dirty="0">
                <a:latin typeface="Times New Roman" pitchFamily="18" charset="0"/>
                <a:cs typeface="Times New Roman" pitchFamily="18" charset="0"/>
              </a:rPr>
              <a:t>une bonne stabilité de la température d'entrée </a:t>
            </a:r>
            <a:r>
              <a:rPr lang="fr-FR" sz="1500" dirty="0" smtClean="0">
                <a:latin typeface="Times New Roman" pitchFamily="18" charset="0"/>
                <a:cs typeface="Times New Roman" pitchFamily="18" charset="0"/>
              </a:rPr>
              <a:t>turbine</a:t>
            </a:r>
          </a:p>
          <a:p>
            <a:pPr algn="just">
              <a:lnSpc>
                <a:spcPct val="100000"/>
              </a:lnSpc>
            </a:pPr>
            <a:r>
              <a:rPr lang="fr-FR" sz="1500" dirty="0" smtClean="0">
                <a:latin typeface="Times New Roman" pitchFamily="18" charset="0"/>
                <a:cs typeface="Times New Roman" pitchFamily="18" charset="0"/>
              </a:rPr>
              <a:t> Occuper  un </a:t>
            </a:r>
            <a:r>
              <a:rPr lang="fr-FR" sz="1500" dirty="0">
                <a:latin typeface="Times New Roman" pitchFamily="18" charset="0"/>
                <a:cs typeface="Times New Roman" pitchFamily="18" charset="0"/>
              </a:rPr>
              <a:t>volume aussi réduit que possible tout en permettant un bon refroidissement des parois</a:t>
            </a:r>
            <a:endParaRPr lang="fr-FR" sz="1500" dirty="0" smtClean="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13</a:t>
            </a:fld>
            <a:endParaRPr lang="en-US" dirty="0"/>
          </a:p>
        </p:txBody>
      </p:sp>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46727" y="-55419"/>
            <a:ext cx="6145274" cy="480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119628" y="0"/>
            <a:ext cx="4072372" cy="199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8658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545871" y="249382"/>
            <a:ext cx="6592598" cy="817419"/>
          </a:xfrm>
        </p:spPr>
        <p:txBody>
          <a:bodyPr/>
          <a:lstStyle/>
          <a:p>
            <a:pPr algn="ctr"/>
            <a:r>
              <a:rPr lang="en-US" sz="4000" dirty="0" smtClean="0">
                <a:latin typeface="Times New Roman" pitchFamily="18" charset="0"/>
                <a:cs typeface="Times New Roman" pitchFamily="18" charset="0"/>
              </a:rPr>
              <a:t>Type de </a:t>
            </a:r>
            <a:r>
              <a:rPr lang="en-US" sz="4000" dirty="0" err="1" smtClean="0">
                <a:latin typeface="Times New Roman" pitchFamily="18" charset="0"/>
                <a:cs typeface="Times New Roman" pitchFamily="18" charset="0"/>
              </a:rPr>
              <a:t>chambre</a:t>
            </a:r>
            <a:r>
              <a:rPr lang="en-US" sz="4000" dirty="0" smtClean="0">
                <a:latin typeface="Times New Roman" pitchFamily="18" charset="0"/>
                <a:cs typeface="Times New Roman" pitchFamily="18" charset="0"/>
              </a:rPr>
              <a:t> de combustion :</a:t>
            </a:r>
            <a:endParaRPr lang="en-US" sz="4000" dirty="0">
              <a:latin typeface="Times New Roman" pitchFamily="18" charset="0"/>
              <a:cs typeface="Times New Roman" pitchFamily="18" charset="0"/>
            </a:endParaRPr>
          </a:p>
        </p:txBody>
      </p:sp>
      <p:sp>
        <p:nvSpPr>
          <p:cNvPr id="9" name="Content Placeholder 8">
            <a:extLst>
              <a:ext uri="{FF2B5EF4-FFF2-40B4-BE49-F238E27FC236}">
                <a16:creationId xmlns="" xmlns:a16="http://schemas.microsoft.com/office/drawing/2014/main" id="{5F2AB59A-9C75-72C2-A712-0378A92C897F}"/>
              </a:ext>
            </a:extLst>
          </p:cNvPr>
          <p:cNvSpPr>
            <a:spLocks noGrp="1"/>
          </p:cNvSpPr>
          <p:nvPr>
            <p:ph sz="half" idx="2"/>
          </p:nvPr>
        </p:nvSpPr>
        <p:spPr>
          <a:xfrm>
            <a:off x="0" y="2556162"/>
            <a:ext cx="5915891" cy="1752601"/>
          </a:xfrm>
        </p:spPr>
        <p:txBody>
          <a:bodyPr/>
          <a:lstStyle/>
          <a:p>
            <a:pPr marL="0" indent="0" algn="just">
              <a:lnSpc>
                <a:spcPct val="100000"/>
              </a:lnSpc>
              <a:buNone/>
            </a:pPr>
            <a:endParaRPr lang="fr-FR" sz="1600" dirty="0" smtClean="0">
              <a:latin typeface="Times New Roman" pitchFamily="18" charset="0"/>
              <a:cs typeface="Times New Roman" pitchFamily="18" charset="0"/>
            </a:endParaRPr>
          </a:p>
          <a:p>
            <a:pPr algn="just"/>
            <a:r>
              <a:rPr lang="fr-FR" sz="1600" dirty="0">
                <a:latin typeface="Times New Roman" pitchFamily="18" charset="0"/>
                <a:cs typeface="Times New Roman" pitchFamily="18" charset="0"/>
              </a:rPr>
              <a:t>Un ou plusieurs tube à flamme.</a:t>
            </a:r>
            <a:endParaRPr lang="fr-FR" sz="1600" dirty="0" smtClean="0">
              <a:latin typeface="Times New Roman" pitchFamily="18" charset="0"/>
              <a:cs typeface="Times New Roman" pitchFamily="18" charset="0"/>
            </a:endParaRPr>
          </a:p>
          <a:p>
            <a:pPr algn="just"/>
            <a:r>
              <a:rPr lang="fr-FR" sz="1600" dirty="0"/>
              <a:t>Dispositif d’allumage</a:t>
            </a:r>
            <a:endParaRPr lang="fr-FR" sz="1500" dirty="0">
              <a:latin typeface="Times New Roman" pitchFamily="18" charset="0"/>
              <a:cs typeface="Times New Roman" pitchFamily="18" charset="0"/>
            </a:endParaRPr>
          </a:p>
          <a:p>
            <a:pPr algn="just"/>
            <a:r>
              <a:rPr lang="fr-FR" sz="1600" dirty="0">
                <a:latin typeface="Times New Roman" pitchFamily="18" charset="0"/>
                <a:cs typeface="Times New Roman" pitchFamily="18" charset="0"/>
              </a:rPr>
              <a:t>Carter intermédiaire.</a:t>
            </a:r>
          </a:p>
          <a:p>
            <a:pPr marL="0" indent="0" algn="just">
              <a:buNone/>
            </a:pPr>
            <a:endParaRPr lang="en-US" sz="1600" dirty="0">
              <a:latin typeface="Times New Roman" pitchFamily="18" charset="0"/>
              <a:cs typeface="Times New Roman" pitchFamily="18" charset="0"/>
            </a:endParaRPr>
          </a:p>
        </p:txBody>
      </p:sp>
      <p:sp>
        <p:nvSpPr>
          <p:cNvPr id="10" name="Text Placeholder 9">
            <a:extLst>
              <a:ext uri="{FF2B5EF4-FFF2-40B4-BE49-F238E27FC236}">
                <a16:creationId xmlns="" xmlns:a16="http://schemas.microsoft.com/office/drawing/2014/main" id="{3D0831BA-17C0-FE05-F651-08DB1257FD44}"/>
              </a:ext>
            </a:extLst>
          </p:cNvPr>
          <p:cNvSpPr>
            <a:spLocks noGrp="1"/>
          </p:cNvSpPr>
          <p:nvPr>
            <p:ph type="body" sz="quarter" idx="3"/>
          </p:nvPr>
        </p:nvSpPr>
        <p:spPr>
          <a:xfrm>
            <a:off x="0" y="1551710"/>
            <a:ext cx="6691745" cy="581890"/>
          </a:xfrm>
        </p:spPr>
        <p:txBody>
          <a:bodyPr/>
          <a:lstStyle/>
          <a:p>
            <a:r>
              <a:rPr lang="en-US" sz="1600" dirty="0" err="1" smtClean="0">
                <a:latin typeface="Times New Roman" pitchFamily="18" charset="0"/>
                <a:cs typeface="Times New Roman" pitchFamily="18" charset="0"/>
              </a:rPr>
              <a:t>Composant</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d’une</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chambre</a:t>
            </a:r>
            <a:r>
              <a:rPr lang="en-US" sz="1600" dirty="0" smtClean="0">
                <a:latin typeface="Times New Roman" pitchFamily="18" charset="0"/>
                <a:cs typeface="Times New Roman" pitchFamily="18" charset="0"/>
              </a:rPr>
              <a:t> de combustion </a:t>
            </a:r>
            <a:endParaRPr lang="en-US" sz="1600" dirty="0">
              <a:latin typeface="Times New Roman" pitchFamily="18" charset="0"/>
              <a:cs typeface="Times New Roman" pitchFamily="18" charset="0"/>
            </a:endParaRPr>
          </a:p>
        </p:txBody>
      </p:sp>
      <p:sp>
        <p:nvSpPr>
          <p:cNvPr id="11" name="Content Placeholder 10">
            <a:extLst>
              <a:ext uri="{FF2B5EF4-FFF2-40B4-BE49-F238E27FC236}">
                <a16:creationId xmlns="" xmlns:a16="http://schemas.microsoft.com/office/drawing/2014/main" id="{870CE918-6A89-4B47-D960-C117025FF6CB}"/>
              </a:ext>
            </a:extLst>
          </p:cNvPr>
          <p:cNvSpPr>
            <a:spLocks noGrp="1"/>
          </p:cNvSpPr>
          <p:nvPr>
            <p:ph sz="quarter" idx="4"/>
          </p:nvPr>
        </p:nvSpPr>
        <p:spPr>
          <a:xfrm>
            <a:off x="0" y="4710546"/>
            <a:ext cx="11637818" cy="1981200"/>
          </a:xfrm>
        </p:spPr>
        <p:txBody>
          <a:bodyPr/>
          <a:lstStyle/>
          <a:p>
            <a:pPr>
              <a:lnSpc>
                <a:spcPct val="100000"/>
              </a:lnSpc>
            </a:pPr>
            <a:r>
              <a:rPr lang="fr-FR" sz="1600" dirty="0" smtClean="0">
                <a:latin typeface="Times New Roman" pitchFamily="18" charset="0"/>
                <a:cs typeface="Times New Roman" pitchFamily="18" charset="0"/>
              </a:rPr>
              <a:t>Roulements</a:t>
            </a:r>
          </a:p>
          <a:p>
            <a:pPr>
              <a:lnSpc>
                <a:spcPct val="100000"/>
              </a:lnSpc>
            </a:pPr>
            <a:r>
              <a:rPr lang="fr-FR" sz="1600" dirty="0" smtClean="0">
                <a:latin typeface="Times New Roman" pitchFamily="18" charset="0"/>
                <a:cs typeface="Times New Roman" pitchFamily="18" charset="0"/>
              </a:rPr>
              <a:t>Une enveloppe externe et une enveloppe interne.. </a:t>
            </a:r>
            <a:endParaRPr lang="fr-FR" sz="1600" dirty="0">
              <a:latin typeface="Times New Roman" pitchFamily="18" charset="0"/>
              <a:cs typeface="Times New Roman" pitchFamily="18" charset="0"/>
            </a:endParaRPr>
          </a:p>
          <a:p>
            <a:pPr>
              <a:lnSpc>
                <a:spcPct val="100000"/>
              </a:lnSpc>
            </a:pPr>
            <a:r>
              <a:rPr lang="fr-FR" sz="1600" dirty="0" smtClean="0">
                <a:latin typeface="Times New Roman" pitchFamily="18" charset="0"/>
                <a:cs typeface="Times New Roman" pitchFamily="18" charset="0"/>
              </a:rPr>
              <a:t>Système </a:t>
            </a:r>
            <a:r>
              <a:rPr lang="fr-FR" sz="1600" dirty="0">
                <a:latin typeface="Times New Roman" pitchFamily="18" charset="0"/>
                <a:cs typeface="Times New Roman" pitchFamily="18" charset="0"/>
              </a:rPr>
              <a:t>d’injection carburant et un système de mélange air / carburant. </a:t>
            </a:r>
            <a:r>
              <a:rPr lang="fr-FR" sz="1600" dirty="0" smtClean="0">
                <a:latin typeface="Times New Roman" pitchFamily="18" charset="0"/>
                <a:cs typeface="Times New Roman" pitchFamily="18" charset="0"/>
              </a:rPr>
              <a:t>                      </a:t>
            </a:r>
            <a:endParaRPr lang="fr-FR" sz="1600" dirty="0" smtClean="0"/>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14</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919" y="0"/>
            <a:ext cx="7017081" cy="476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116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545871" y="249382"/>
            <a:ext cx="6592598" cy="817419"/>
          </a:xfrm>
        </p:spPr>
        <p:txBody>
          <a:bodyPr/>
          <a:lstStyle/>
          <a:p>
            <a:pPr algn="ctr"/>
            <a:r>
              <a:rPr lang="en-US" sz="4000" dirty="0" smtClean="0">
                <a:latin typeface="Times New Roman" pitchFamily="18" charset="0"/>
                <a:cs typeface="Times New Roman" pitchFamily="18" charset="0"/>
              </a:rPr>
              <a:t>Type de </a:t>
            </a:r>
            <a:r>
              <a:rPr lang="en-US" sz="4000" dirty="0" err="1" smtClean="0">
                <a:latin typeface="Times New Roman" pitchFamily="18" charset="0"/>
                <a:cs typeface="Times New Roman" pitchFamily="18" charset="0"/>
              </a:rPr>
              <a:t>chambre</a:t>
            </a:r>
            <a:r>
              <a:rPr lang="en-US" sz="4000" dirty="0" smtClean="0">
                <a:latin typeface="Times New Roman" pitchFamily="18" charset="0"/>
                <a:cs typeface="Times New Roman" pitchFamily="18" charset="0"/>
              </a:rPr>
              <a:t> de combustion :</a:t>
            </a:r>
            <a:endParaRPr lang="en-US" sz="4000" dirty="0">
              <a:latin typeface="Times New Roman" pitchFamily="18" charset="0"/>
              <a:cs typeface="Times New Roman" pitchFamily="18" charset="0"/>
            </a:endParaRPr>
          </a:p>
        </p:txBody>
      </p:sp>
      <p:sp>
        <p:nvSpPr>
          <p:cNvPr id="8" name="Text Placeholder 7">
            <a:extLst>
              <a:ext uri="{FF2B5EF4-FFF2-40B4-BE49-F238E27FC236}">
                <a16:creationId xmlns="" xmlns:a16="http://schemas.microsoft.com/office/drawing/2014/main" id="{314E9B28-7FE6-B429-330A-2341E57F1C44}"/>
              </a:ext>
            </a:extLst>
          </p:cNvPr>
          <p:cNvSpPr>
            <a:spLocks noGrp="1"/>
          </p:cNvSpPr>
          <p:nvPr>
            <p:ph type="body" idx="1"/>
          </p:nvPr>
        </p:nvSpPr>
        <p:spPr>
          <a:xfrm>
            <a:off x="96982" y="1573046"/>
            <a:ext cx="7278624" cy="630936"/>
          </a:xfrm>
        </p:spPr>
        <p:txBody>
          <a:bodyPr/>
          <a:lstStyle/>
          <a:p>
            <a:r>
              <a:rPr lang="en-US" sz="1800" dirty="0" smtClean="0">
                <a:latin typeface="Times New Roman" pitchFamily="18" charset="0"/>
                <a:cs typeface="Times New Roman" pitchFamily="18" charset="0"/>
              </a:rPr>
              <a:t>Type de </a:t>
            </a:r>
            <a:r>
              <a:rPr lang="en-US" sz="1800" dirty="0" err="1" smtClean="0">
                <a:latin typeface="Times New Roman" pitchFamily="18" charset="0"/>
                <a:cs typeface="Times New Roman" pitchFamily="18" charset="0"/>
              </a:rPr>
              <a:t>chambre</a:t>
            </a:r>
            <a:r>
              <a:rPr lang="en-US" sz="1800" dirty="0" smtClean="0">
                <a:latin typeface="Times New Roman" pitchFamily="18" charset="0"/>
                <a:cs typeface="Times New Roman" pitchFamily="18" charset="0"/>
              </a:rPr>
              <a:t> de combustion : </a:t>
            </a:r>
            <a:endParaRPr lang="en-US" sz="1800" dirty="0">
              <a:latin typeface="Times New Roman" pitchFamily="18" charset="0"/>
              <a:cs typeface="Times New Roman" pitchFamily="18" charset="0"/>
            </a:endParaRPr>
          </a:p>
        </p:txBody>
      </p:sp>
      <p:sp>
        <p:nvSpPr>
          <p:cNvPr id="9" name="Content Placeholder 8">
            <a:extLst>
              <a:ext uri="{FF2B5EF4-FFF2-40B4-BE49-F238E27FC236}">
                <a16:creationId xmlns="" xmlns:a16="http://schemas.microsoft.com/office/drawing/2014/main" id="{5F2AB59A-9C75-72C2-A712-0378A92C897F}"/>
              </a:ext>
            </a:extLst>
          </p:cNvPr>
          <p:cNvSpPr>
            <a:spLocks noGrp="1"/>
          </p:cNvSpPr>
          <p:nvPr>
            <p:ph sz="half" idx="2"/>
          </p:nvPr>
        </p:nvSpPr>
        <p:spPr>
          <a:xfrm>
            <a:off x="0" y="2556162"/>
            <a:ext cx="5915891" cy="1752601"/>
          </a:xfrm>
        </p:spPr>
        <p:txBody>
          <a:bodyPr/>
          <a:lstStyle/>
          <a:p>
            <a:pPr marL="0" indent="0" algn="just">
              <a:lnSpc>
                <a:spcPct val="100000"/>
              </a:lnSpc>
              <a:buNone/>
            </a:pPr>
            <a:endParaRPr lang="fr-FR" sz="1600" dirty="0" smtClean="0">
              <a:latin typeface="Times New Roman" pitchFamily="18" charset="0"/>
              <a:cs typeface="Times New Roman" pitchFamily="18" charset="0"/>
            </a:endParaRPr>
          </a:p>
          <a:p>
            <a:pPr algn="just"/>
            <a:endParaRPr lang="fr-FR" sz="1600" dirty="0" smtClean="0">
              <a:latin typeface="Times New Roman" pitchFamily="18" charset="0"/>
              <a:cs typeface="Times New Roman" pitchFamily="18" charset="0"/>
            </a:endParaRPr>
          </a:p>
          <a:p>
            <a:pPr marL="0" indent="0" algn="just">
              <a:buNone/>
            </a:pPr>
            <a:endParaRPr lang="en-US" sz="1600" dirty="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15</a:t>
            </a:fld>
            <a:endParaRPr lang="en-US" dirty="0"/>
          </a:p>
        </p:txBody>
      </p:sp>
      <p:sp>
        <p:nvSpPr>
          <p:cNvPr id="6" name="Rectangle 5"/>
          <p:cNvSpPr/>
          <p:nvPr/>
        </p:nvSpPr>
        <p:spPr>
          <a:xfrm>
            <a:off x="0" y="2898063"/>
            <a:ext cx="5874327" cy="1569660"/>
          </a:xfrm>
          <a:prstGeom prst="rect">
            <a:avLst/>
          </a:prstGeom>
        </p:spPr>
        <p:txBody>
          <a:bodyPr wrap="square">
            <a:spAutoFit/>
          </a:bodyPr>
          <a:lstStyle/>
          <a:p>
            <a:pPr marL="285750" indent="-285750">
              <a:buFont typeface="Arial" pitchFamily="34" charset="0"/>
              <a:buChar char="•"/>
            </a:pPr>
            <a:r>
              <a:rPr lang="fr-FR" sz="1600" dirty="0" smtClean="0">
                <a:latin typeface="Times New Roman" pitchFamily="18" charset="0"/>
                <a:cs typeface="Times New Roman" pitchFamily="18" charset="0"/>
              </a:rPr>
              <a:t>Chambre annulaire.</a:t>
            </a:r>
          </a:p>
          <a:p>
            <a:pPr marL="285750" indent="-285750">
              <a:buFont typeface="Arial" pitchFamily="34" charset="0"/>
              <a:buChar char="•"/>
            </a:pPr>
            <a:r>
              <a:rPr lang="fr-FR" sz="1600" dirty="0" smtClean="0">
                <a:latin typeface="Times New Roman" pitchFamily="18" charset="0"/>
                <a:cs typeface="Times New Roman" pitchFamily="18" charset="0"/>
              </a:rPr>
              <a:t>Chambre </a:t>
            </a:r>
            <a:r>
              <a:rPr lang="fr-FR" sz="1600" dirty="0" err="1" smtClean="0">
                <a:latin typeface="Times New Roman" pitchFamily="18" charset="0"/>
                <a:cs typeface="Times New Roman" pitchFamily="18" charset="0"/>
              </a:rPr>
              <a:t>tuboannulaire</a:t>
            </a:r>
            <a:endParaRPr lang="fr-FR" sz="1600" dirty="0" smtClean="0">
              <a:latin typeface="Times New Roman" pitchFamily="18" charset="0"/>
              <a:cs typeface="Times New Roman" pitchFamily="18" charset="0"/>
            </a:endParaRPr>
          </a:p>
          <a:p>
            <a:pPr marL="285750" indent="-285750">
              <a:buFont typeface="Arial" pitchFamily="34" charset="0"/>
              <a:buChar char="•"/>
            </a:pPr>
            <a:r>
              <a:rPr lang="fr-FR" sz="1600" dirty="0" smtClean="0">
                <a:latin typeface="Times New Roman" pitchFamily="18" charset="0"/>
                <a:cs typeface="Times New Roman" pitchFamily="18" charset="0"/>
              </a:rPr>
              <a:t>Chambre </a:t>
            </a:r>
            <a:r>
              <a:rPr lang="fr-FR" sz="1600" dirty="0" smtClean="0">
                <a:latin typeface="Times New Roman" pitchFamily="18" charset="0"/>
                <a:cs typeface="Times New Roman" pitchFamily="18" charset="0"/>
              </a:rPr>
              <a:t>tubulaire</a:t>
            </a:r>
            <a:endParaRPr lang="fr-FR" sz="1600" dirty="0" smtClean="0">
              <a:latin typeface="Times New Roman" pitchFamily="18" charset="0"/>
              <a:cs typeface="Times New Roman" pitchFamily="18" charset="0"/>
            </a:endParaRPr>
          </a:p>
          <a:p>
            <a:pPr marL="285750" indent="-285750">
              <a:buFont typeface="Arial" pitchFamily="34" charset="0"/>
              <a:buChar char="•"/>
            </a:pPr>
            <a:endParaRPr lang="fr-FR" sz="1600" dirty="0" smtClean="0">
              <a:latin typeface="Times New Roman" pitchFamily="18" charset="0"/>
              <a:cs typeface="Times New Roman" pitchFamily="18" charset="0"/>
            </a:endParaRPr>
          </a:p>
          <a:p>
            <a:pPr marL="285750" indent="-285750">
              <a:buFont typeface="Arial" pitchFamily="34" charset="0"/>
              <a:buChar char="•"/>
            </a:pPr>
            <a:endParaRPr lang="fr-FR" sz="1600" dirty="0" smtClean="0">
              <a:latin typeface="Times New Roman" pitchFamily="18" charset="0"/>
              <a:cs typeface="Times New Roman" pitchFamily="18" charset="0"/>
            </a:endParaRPr>
          </a:p>
          <a:p>
            <a:pPr marL="285750" indent="-285750">
              <a:buFont typeface="Arial" pitchFamily="34" charset="0"/>
              <a:buChar char="•"/>
            </a:pPr>
            <a:endParaRPr lang="fr-FR" sz="16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919" y="0"/>
            <a:ext cx="7017081" cy="476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18" y="5126613"/>
            <a:ext cx="2961802" cy="130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559" y="5095038"/>
            <a:ext cx="2669536" cy="1334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3459" y="5072494"/>
            <a:ext cx="2543175" cy="135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1671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AD72D26-24EF-4CBD-9431-A558CB7CA906}"/>
              </a:ext>
            </a:extLst>
          </p:cNvPr>
          <p:cNvSpPr>
            <a:spLocks noGrp="1"/>
          </p:cNvSpPr>
          <p:nvPr>
            <p:ph type="title"/>
          </p:nvPr>
        </p:nvSpPr>
        <p:spPr>
          <a:xfrm>
            <a:off x="550862" y="549275"/>
            <a:ext cx="11091600" cy="1332000"/>
          </a:xfrm>
        </p:spPr>
        <p:txBody>
          <a:bodyPr/>
          <a:lstStyle/>
          <a:p>
            <a:pPr algn="ctr"/>
            <a:r>
              <a:rPr lang="en-US" sz="4400" dirty="0" err="1" smtClean="0">
                <a:latin typeface="Times New Roman" pitchFamily="18" charset="0"/>
                <a:cs typeface="Times New Roman" pitchFamily="18" charset="0"/>
              </a:rPr>
              <a:t>Processus</a:t>
            </a:r>
            <a:r>
              <a:rPr lang="en-US" sz="4400" dirty="0" smtClean="0">
                <a:latin typeface="Times New Roman" pitchFamily="18" charset="0"/>
                <a:cs typeface="Times New Roman" pitchFamily="18" charset="0"/>
              </a:rPr>
              <a:t> de combustion </a:t>
            </a:r>
            <a:endParaRPr lang="en-US" sz="4400" dirty="0">
              <a:latin typeface="Times New Roman" pitchFamily="18" charset="0"/>
              <a:cs typeface="Times New Roman" pitchFamily="18" charset="0"/>
            </a:endParaRPr>
          </a:p>
        </p:txBody>
      </p:sp>
      <p:graphicFrame>
        <p:nvGraphicFramePr>
          <p:cNvPr id="4" name="Content Placeholder 3" descr="Timeline Smart Art Placeholder ">
            <a:extLst>
              <a:ext uri="{FF2B5EF4-FFF2-40B4-BE49-F238E27FC236}">
                <a16:creationId xmlns=""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297598983"/>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Tree>
    <p:extLst>
      <p:ext uri="{BB962C8B-B14F-4D97-AF65-F5344CB8AC3E}">
        <p14:creationId xmlns:p14="http://schemas.microsoft.com/office/powerpoint/2010/main" val="2624630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 xmlns:a16="http://schemas.microsoft.com/office/drawing/2014/main" id="{F8FAEED9-1ECD-45F9-87A0-9394BAEABB79}"/>
              </a:ext>
            </a:extLst>
          </p:cNvPr>
          <p:cNvSpPr>
            <a:spLocks noGrp="1"/>
          </p:cNvSpPr>
          <p:nvPr>
            <p:ph type="ctrTitle"/>
          </p:nvPr>
        </p:nvSpPr>
        <p:spPr>
          <a:xfrm>
            <a:off x="3179618" y="0"/>
            <a:ext cx="5437187" cy="1083254"/>
          </a:xfrm>
        </p:spPr>
        <p:txBody>
          <a:bodyPr/>
          <a:lstStyle/>
          <a:p>
            <a:pPr marL="742950" lvl="1" indent="-285750" algn="ctr">
              <a:lnSpc>
                <a:spcPct val="100000"/>
              </a:lnSpc>
            </a:pPr>
            <a:r>
              <a:rPr lang="en-US" sz="2800" b="1" dirty="0" err="1" smtClean="0">
                <a:solidFill>
                  <a:srgbClr val="FFFFFF"/>
                </a:solidFill>
                <a:latin typeface="Times New Roman" pitchFamily="18" charset="0"/>
                <a:cs typeface="Times New Roman" pitchFamily="18" charset="0"/>
              </a:rPr>
              <a:t>Comparaison</a:t>
            </a:r>
            <a:r>
              <a:rPr lang="en-US" sz="2800" b="1" dirty="0" smtClean="0">
                <a:solidFill>
                  <a:srgbClr val="FFFFFF"/>
                </a:solidFill>
                <a:latin typeface="Times New Roman" pitchFamily="18" charset="0"/>
                <a:cs typeface="Times New Roman" pitchFamily="18" charset="0"/>
              </a:rPr>
              <a:t> des combustions entre les </a:t>
            </a:r>
            <a:r>
              <a:rPr lang="en-US" sz="2800" b="1" dirty="0" err="1" smtClean="0">
                <a:solidFill>
                  <a:srgbClr val="FFFFFF"/>
                </a:solidFill>
                <a:latin typeface="Times New Roman" pitchFamily="18" charset="0"/>
                <a:cs typeface="Times New Roman" pitchFamily="18" charset="0"/>
              </a:rPr>
              <a:t>moteurs</a:t>
            </a:r>
            <a:r>
              <a:rPr lang="en-US" sz="2800" b="1" dirty="0" smtClean="0">
                <a:solidFill>
                  <a:srgbClr val="FFFFFF"/>
                </a:solidFill>
                <a:latin typeface="Times New Roman" pitchFamily="18" charset="0"/>
                <a:cs typeface="Times New Roman" pitchFamily="18" charset="0"/>
              </a:rPr>
              <a:t> à </a:t>
            </a:r>
            <a:r>
              <a:rPr lang="en-US" sz="2800" b="1" dirty="0" err="1" smtClean="0">
                <a:solidFill>
                  <a:srgbClr val="FFFFFF"/>
                </a:solidFill>
                <a:latin typeface="Times New Roman" pitchFamily="18" charset="0"/>
                <a:cs typeface="Times New Roman" pitchFamily="18" charset="0"/>
              </a:rPr>
              <a:t>réaction</a:t>
            </a:r>
            <a:endParaRPr lang="en-US" sz="2800" b="1" dirty="0" smtClean="0">
              <a:solidFill>
                <a:srgbClr val="FFFFFF"/>
              </a:solidFill>
              <a:latin typeface="Times New Roman" pitchFamily="18" charset="0"/>
              <a:cs typeface="Times New Roman" pitchFamily="18" charset="0"/>
            </a:endParaRPr>
          </a:p>
        </p:txBody>
      </p:sp>
      <p:sp>
        <p:nvSpPr>
          <p:cNvPr id="23" name="Subtitle 22">
            <a:extLst>
              <a:ext uri="{FF2B5EF4-FFF2-40B4-BE49-F238E27FC236}">
                <a16:creationId xmlns="" xmlns:a16="http://schemas.microsoft.com/office/drawing/2014/main" id="{8E5E4638-9BCB-4C2E-914F-CC868E2020D5}"/>
              </a:ext>
            </a:extLst>
          </p:cNvPr>
          <p:cNvSpPr>
            <a:spLocks noGrp="1"/>
          </p:cNvSpPr>
          <p:nvPr>
            <p:ph type="subTitle" idx="1"/>
          </p:nvPr>
        </p:nvSpPr>
        <p:spPr>
          <a:xfrm>
            <a:off x="2466109" y="5043052"/>
            <a:ext cx="6858000" cy="1385455"/>
          </a:xfrm>
        </p:spPr>
        <p:txBody>
          <a:bodyPr/>
          <a:lstStyle/>
          <a:p>
            <a:pPr algn="ctr"/>
            <a:endParaRPr lang="fr-FR" sz="1600" b="1" u="sng" dirty="0" smtClean="0">
              <a:solidFill>
                <a:srgbClr val="FFFF00"/>
              </a:solidFill>
              <a:latin typeface="Times New Roman" pitchFamily="18" charset="0"/>
              <a:cs typeface="Times New Roman" pitchFamily="18" charset="0"/>
            </a:endParaRPr>
          </a:p>
          <a:p>
            <a:pPr marL="0" indent="0" algn="just">
              <a:lnSpc>
                <a:spcPct val="100000"/>
              </a:lnSpc>
            </a:pPr>
            <a:r>
              <a:rPr lang="fr-FR" sz="1800" b="1" dirty="0" smtClean="0">
                <a:solidFill>
                  <a:srgbClr val="FF0000"/>
                </a:solidFill>
                <a:latin typeface="Times New Roman" pitchFamily="18" charset="0"/>
                <a:cs typeface="Times New Roman" pitchFamily="18" charset="0"/>
              </a:rPr>
              <a:t>Comparaison </a:t>
            </a:r>
            <a:r>
              <a:rPr lang="fr-FR" sz="1600" b="1" dirty="0">
                <a:solidFill>
                  <a:srgbClr val="FF0000"/>
                </a:solidFill>
                <a:latin typeface="Times New Roman" pitchFamily="18" charset="0"/>
                <a:cs typeface="Times New Roman" pitchFamily="18" charset="0"/>
              </a:rPr>
              <a:t>: </a:t>
            </a:r>
            <a:r>
              <a:rPr lang="fr-FR" sz="1600" dirty="0">
                <a:solidFill>
                  <a:schemeClr val="tx1"/>
                </a:solidFill>
                <a:latin typeface="Times New Roman" pitchFamily="18" charset="0"/>
                <a:cs typeface="Times New Roman" pitchFamily="18" charset="0"/>
              </a:rPr>
              <a:t>Chaque type de moteur à réaction a des variations spécifiques de combustion en fonction de son objectif principal et de la manière dont il génère la poussée </a:t>
            </a:r>
            <a:r>
              <a:rPr lang="fr-FR" sz="1600" dirty="0" smtClean="0">
                <a:solidFill>
                  <a:schemeClr val="tx1"/>
                </a:solidFill>
                <a:latin typeface="Times New Roman" pitchFamily="18" charset="0"/>
                <a:cs typeface="Times New Roman" pitchFamily="18" charset="0"/>
              </a:rPr>
              <a:t>nécessaire.</a:t>
            </a:r>
          </a:p>
          <a:p>
            <a:pPr marL="0" indent="0" algn="just">
              <a:lnSpc>
                <a:spcPct val="100000"/>
              </a:lnSpc>
            </a:pPr>
            <a:r>
              <a:rPr lang="en-US" sz="1600" dirty="0" smtClean="0">
                <a:solidFill>
                  <a:srgbClr val="FFFFFF"/>
                </a:solidFill>
                <a:latin typeface="Times New Roman" pitchFamily="18" charset="0"/>
                <a:cs typeface="Times New Roman" pitchFamily="18" charset="0"/>
              </a:rPr>
              <a:t>  </a:t>
            </a:r>
            <a:endParaRPr lang="en-US" sz="1600" dirty="0">
              <a:solidFill>
                <a:srgbClr val="FFFFFF"/>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354" b="1354"/>
          <a:stretch>
            <a:fillRect/>
          </a:stretch>
        </p:blipFill>
        <p:spPr>
          <a:xfrm>
            <a:off x="6113805" y="1932277"/>
            <a:ext cx="5000716" cy="2833687"/>
          </a:xfrm>
        </p:spPr>
      </p:pic>
      <p:pic>
        <p:nvPicPr>
          <p:cNvPr id="2" name="Espace réservé pour une image  1"/>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804" b="1804"/>
          <a:stretch>
            <a:fillRect/>
          </a:stretch>
        </p:blipFill>
        <p:spPr>
          <a:xfrm>
            <a:off x="484621" y="1892156"/>
            <a:ext cx="4962525" cy="2881312"/>
          </a:xfrm>
        </p:spPr>
      </p:pic>
      <p:sp>
        <p:nvSpPr>
          <p:cNvPr id="12" name="Text Placeholder 7">
            <a:extLst>
              <a:ext uri="{FF2B5EF4-FFF2-40B4-BE49-F238E27FC236}">
                <a16:creationId xmlns="" xmlns:a16="http://schemas.microsoft.com/office/drawing/2014/main" id="{314E9B28-7FE6-B429-330A-2341E57F1C44}"/>
              </a:ext>
            </a:extLst>
          </p:cNvPr>
          <p:cNvSpPr txBox="1">
            <a:spLocks/>
          </p:cNvSpPr>
          <p:nvPr/>
        </p:nvSpPr>
        <p:spPr>
          <a:xfrm>
            <a:off x="2147454" y="1170360"/>
            <a:ext cx="2064328" cy="45179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err="1" smtClean="0">
                <a:solidFill>
                  <a:srgbClr val="FFFF00"/>
                </a:solidFill>
                <a:latin typeface="Times New Roman" pitchFamily="18" charset="0"/>
                <a:cs typeface="Times New Roman" pitchFamily="18" charset="0"/>
              </a:rPr>
              <a:t>Turboréacteur</a:t>
            </a:r>
            <a:r>
              <a:rPr lang="en-US" sz="2800" dirty="0" smtClean="0">
                <a:solidFill>
                  <a:srgbClr val="FFFF00"/>
                </a:solidFill>
                <a:latin typeface="Times New Roman" pitchFamily="18" charset="0"/>
                <a:cs typeface="Times New Roman" pitchFamily="18" charset="0"/>
              </a:rPr>
              <a:t> </a:t>
            </a:r>
            <a:endParaRPr lang="en-US" sz="2800" dirty="0">
              <a:solidFill>
                <a:srgbClr val="FFFF00"/>
              </a:solidFill>
              <a:latin typeface="Times New Roman" pitchFamily="18" charset="0"/>
              <a:cs typeface="Times New Roman" pitchFamily="18" charset="0"/>
            </a:endParaRPr>
          </a:p>
        </p:txBody>
      </p:sp>
      <p:sp>
        <p:nvSpPr>
          <p:cNvPr id="13" name="Text Placeholder 7">
            <a:extLst>
              <a:ext uri="{FF2B5EF4-FFF2-40B4-BE49-F238E27FC236}">
                <a16:creationId xmlns="" xmlns:a16="http://schemas.microsoft.com/office/drawing/2014/main" id="{314E9B28-7FE6-B429-330A-2341E57F1C44}"/>
              </a:ext>
            </a:extLst>
          </p:cNvPr>
          <p:cNvSpPr txBox="1">
            <a:spLocks/>
          </p:cNvSpPr>
          <p:nvPr/>
        </p:nvSpPr>
        <p:spPr>
          <a:xfrm>
            <a:off x="7398327" y="1170360"/>
            <a:ext cx="2937164" cy="45179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err="1" smtClean="0">
                <a:solidFill>
                  <a:srgbClr val="FFFF00"/>
                </a:solidFill>
                <a:latin typeface="Times New Roman" pitchFamily="18" charset="0"/>
                <a:cs typeface="Times New Roman" pitchFamily="18" charset="0"/>
              </a:rPr>
              <a:t>Turbopropulseur</a:t>
            </a:r>
            <a:r>
              <a:rPr lang="en-US" sz="2800" dirty="0" smtClean="0">
                <a:solidFill>
                  <a:srgbClr val="FFFF00"/>
                </a:solidFill>
                <a:latin typeface="Times New Roman" pitchFamily="18" charset="0"/>
                <a:cs typeface="Times New Roman" pitchFamily="18" charset="0"/>
              </a:rPr>
              <a:t> </a:t>
            </a:r>
            <a:endParaRPr lang="en-US" sz="28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3037622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Topic One</a:t>
            </a:r>
            <a:br>
              <a:rPr lang="en-US" dirty="0"/>
            </a:br>
            <a:endParaRPr lang="en-US" dirty="0"/>
          </a:p>
        </p:txBody>
      </p:sp>
      <p:sp>
        <p:nvSpPr>
          <p:cNvPr id="3" name="Subtitle 2">
            <a:extLst>
              <a:ext uri="{FF2B5EF4-FFF2-40B4-BE49-F238E27FC236}">
                <a16:creationId xmlns="" xmlns:a16="http://schemas.microsoft.com/office/drawing/2014/main" id="{855FC34B-AEBB-4162-8BC0-9234A2B83958}"/>
              </a:ext>
            </a:extLst>
          </p:cNvPr>
          <p:cNvSpPr>
            <a:spLocks noGrp="1"/>
          </p:cNvSpPr>
          <p:nvPr>
            <p:ph type="subTitle" idx="1"/>
          </p:nvPr>
        </p:nvSpPr>
        <p:spPr>
          <a:xfrm>
            <a:off x="0" y="4327140"/>
            <a:ext cx="11576868" cy="2530860"/>
          </a:xfrm>
        </p:spPr>
        <p:txBody>
          <a:bodyPr/>
          <a:lstStyle/>
          <a:p>
            <a:r>
              <a:rPr lang="en-US" dirty="0"/>
              <a:t>Subtitle</a:t>
            </a:r>
          </a:p>
        </p:txBody>
      </p:sp>
      <p:sp>
        <p:nvSpPr>
          <p:cNvPr id="4" name="AutoShape 2" descr="Download Ansys Student | Workbench-based Simulation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64" y="1315316"/>
            <a:ext cx="67056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Espace réservé pour une image  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734" b="7734"/>
          <a:stretch>
            <a:fillRect/>
          </a:stretch>
        </p:blipFill>
        <p:spPr>
          <a:xfrm>
            <a:off x="0" y="0"/>
            <a:ext cx="12192000" cy="6858000"/>
          </a:xfrm>
        </p:spPr>
      </p:pic>
      <p:sp>
        <p:nvSpPr>
          <p:cNvPr id="15" name="Rectangle 14"/>
          <p:cNvSpPr/>
          <p:nvPr/>
        </p:nvSpPr>
        <p:spPr>
          <a:xfrm>
            <a:off x="0" y="5140036"/>
            <a:ext cx="12192000" cy="1482437"/>
          </a:xfrm>
          <a:prstGeom prst="rect">
            <a:avLst/>
          </a:prstGeom>
          <a:ln>
            <a:solidFill>
              <a:srgbClr val="002060"/>
            </a:solidFill>
          </a:ln>
          <a:effectLst>
            <a:softEdge rad="1270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err="1">
                <a:solidFill>
                  <a:srgbClr val="FFFFFF"/>
                </a:solidFill>
                <a:latin typeface="Times New Roman" pitchFamily="18" charset="0"/>
                <a:cs typeface="Times New Roman" pitchFamily="18" charset="0"/>
              </a:rPr>
              <a:t>Partie</a:t>
            </a:r>
            <a:r>
              <a:rPr lang="en-US" sz="3200" b="1" dirty="0">
                <a:solidFill>
                  <a:srgbClr val="FFFFFF"/>
                </a:solidFill>
                <a:latin typeface="Times New Roman" pitchFamily="18" charset="0"/>
                <a:cs typeface="Times New Roman" pitchFamily="18" charset="0"/>
              </a:rPr>
              <a:t> II : Etude des performance de la </a:t>
            </a:r>
            <a:r>
              <a:rPr lang="en-US" sz="3200" b="1" dirty="0" err="1">
                <a:solidFill>
                  <a:srgbClr val="FFFFFF"/>
                </a:solidFill>
                <a:latin typeface="Times New Roman" pitchFamily="18" charset="0"/>
                <a:cs typeface="Times New Roman" pitchFamily="18" charset="0"/>
              </a:rPr>
              <a:t>chambre</a:t>
            </a:r>
            <a:r>
              <a:rPr lang="en-US" sz="3200" b="1" dirty="0">
                <a:solidFill>
                  <a:srgbClr val="FFFFFF"/>
                </a:solidFill>
                <a:latin typeface="Times New Roman" pitchFamily="18" charset="0"/>
                <a:cs typeface="Times New Roman" pitchFamily="18" charset="0"/>
              </a:rPr>
              <a:t> de combustion </a:t>
            </a:r>
          </a:p>
        </p:txBody>
      </p:sp>
    </p:spTree>
    <p:extLst>
      <p:ext uri="{BB962C8B-B14F-4D97-AF65-F5344CB8AC3E}">
        <p14:creationId xmlns:p14="http://schemas.microsoft.com/office/powerpoint/2010/main" val="1627321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C15EE852-24F1-4643-8082-AB45CFF2BA10}"/>
              </a:ext>
            </a:extLst>
          </p:cNvPr>
          <p:cNvSpPr>
            <a:spLocks noGrp="1"/>
          </p:cNvSpPr>
          <p:nvPr>
            <p:ph type="title"/>
          </p:nvPr>
        </p:nvSpPr>
        <p:spPr>
          <a:xfrm>
            <a:off x="440027" y="175203"/>
            <a:ext cx="6431828" cy="1293379"/>
          </a:xfrm>
        </p:spPr>
        <p:txBody>
          <a:bodyPr>
            <a:normAutofit/>
          </a:bodyPr>
          <a:lstStyle/>
          <a:p>
            <a:pPr algn="ctr"/>
            <a:r>
              <a:rPr lang="en-US" b="1" dirty="0">
                <a:solidFill>
                  <a:srgbClr val="FFFFFF"/>
                </a:solidFill>
                <a:latin typeface="Times New Roman" pitchFamily="18" charset="0"/>
                <a:cs typeface="Times New Roman" pitchFamily="18" charset="0"/>
              </a:rPr>
              <a:t>Distribution de la </a:t>
            </a:r>
            <a:r>
              <a:rPr lang="en-US" b="1" dirty="0" err="1">
                <a:solidFill>
                  <a:srgbClr val="FFFFFF"/>
                </a:solidFill>
                <a:latin typeface="Times New Roman" pitchFamily="18" charset="0"/>
                <a:cs typeface="Times New Roman" pitchFamily="18" charset="0"/>
              </a:rPr>
              <a:t>température</a:t>
            </a:r>
            <a:endParaRPr lang="en-US" dirty="0"/>
          </a:p>
        </p:txBody>
      </p:sp>
      <p:sp>
        <p:nvSpPr>
          <p:cNvPr id="21" name="Slide Number Placeholder 20">
            <a:extLst>
              <a:ext uri="{FF2B5EF4-FFF2-40B4-BE49-F238E27FC236}">
                <a16:creationId xmlns=""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2" name="Espace réservé du contenu 1"/>
          <p:cNvSpPr>
            <a:spLocks noGrp="1"/>
          </p:cNvSpPr>
          <p:nvPr>
            <p:ph sz="quarter" idx="15"/>
          </p:nvPr>
        </p:nvSpPr>
        <p:spPr>
          <a:xfrm>
            <a:off x="301480" y="2767302"/>
            <a:ext cx="6210155" cy="2351087"/>
          </a:xfrm>
        </p:spPr>
        <p:txBody>
          <a:bodyPr/>
          <a:lstStyle/>
          <a:p>
            <a:pPr marL="342900" indent="-342900">
              <a:buFont typeface="Arial" pitchFamily="34" charset="0"/>
              <a:buChar char="•"/>
            </a:pPr>
            <a:r>
              <a:rPr lang="fr-FR" dirty="0" smtClean="0">
                <a:solidFill>
                  <a:srgbClr val="FFFFFF"/>
                </a:solidFill>
                <a:latin typeface="Times New Roman" pitchFamily="18" charset="0"/>
                <a:cs typeface="Times New Roman" pitchFamily="18" charset="0"/>
              </a:rPr>
              <a:t>Assurer </a:t>
            </a:r>
            <a:r>
              <a:rPr lang="fr-FR" dirty="0">
                <a:solidFill>
                  <a:srgbClr val="FFFFFF"/>
                </a:solidFill>
                <a:latin typeface="Times New Roman" pitchFamily="18" charset="0"/>
                <a:cs typeface="Times New Roman" pitchFamily="18" charset="0"/>
              </a:rPr>
              <a:t>une combustion complète du </a:t>
            </a:r>
            <a:r>
              <a:rPr lang="fr-FR" dirty="0" smtClean="0">
                <a:solidFill>
                  <a:srgbClr val="FFFFFF"/>
                </a:solidFill>
                <a:latin typeface="Times New Roman" pitchFamily="18" charset="0"/>
                <a:cs typeface="Times New Roman" pitchFamily="18" charset="0"/>
              </a:rPr>
              <a:t>carburant.</a:t>
            </a:r>
          </a:p>
          <a:p>
            <a:pPr marL="342900" indent="-342900">
              <a:buFont typeface="Arial" pitchFamily="34" charset="0"/>
              <a:buChar char="•"/>
            </a:pPr>
            <a:r>
              <a:rPr lang="fr-FR" dirty="0" smtClean="0">
                <a:solidFill>
                  <a:srgbClr val="FFFFFF"/>
                </a:solidFill>
                <a:latin typeface="Times New Roman" pitchFamily="18" charset="0"/>
                <a:cs typeface="Times New Roman" pitchFamily="18" charset="0"/>
              </a:rPr>
              <a:t>Poser </a:t>
            </a:r>
            <a:r>
              <a:rPr lang="fr-FR" dirty="0">
                <a:solidFill>
                  <a:srgbClr val="FFFFFF"/>
                </a:solidFill>
                <a:latin typeface="Times New Roman" pitchFamily="18" charset="0"/>
                <a:cs typeface="Times New Roman" pitchFamily="18" charset="0"/>
              </a:rPr>
              <a:t>des </a:t>
            </a:r>
            <a:r>
              <a:rPr lang="fr-FR" dirty="0" smtClean="0">
                <a:solidFill>
                  <a:srgbClr val="FFFFFF"/>
                </a:solidFill>
                <a:latin typeface="Times New Roman" pitchFamily="18" charset="0"/>
                <a:cs typeface="Times New Roman" pitchFamily="18" charset="0"/>
              </a:rPr>
              <a:t>défis </a:t>
            </a:r>
            <a:r>
              <a:rPr lang="fr-FR" dirty="0">
                <a:solidFill>
                  <a:srgbClr val="FFFFFF"/>
                </a:solidFill>
                <a:latin typeface="Times New Roman" pitchFamily="18" charset="0"/>
                <a:cs typeface="Times New Roman" pitchFamily="18" charset="0"/>
              </a:rPr>
              <a:t>en termes de matériaux de </a:t>
            </a:r>
            <a:r>
              <a:rPr lang="fr-FR" dirty="0" smtClean="0">
                <a:solidFill>
                  <a:srgbClr val="FFFFFF"/>
                </a:solidFill>
                <a:latin typeface="Times New Roman" pitchFamily="18" charset="0"/>
                <a:cs typeface="Times New Roman" pitchFamily="18" charset="0"/>
              </a:rPr>
              <a:t>construction.</a:t>
            </a:r>
            <a:endParaRPr lang="fr-FR" dirty="0">
              <a:solidFill>
                <a:srgbClr val="FFFFFF"/>
              </a:solidFill>
              <a:latin typeface="Times New Roman" pitchFamily="18" charset="0"/>
              <a:cs typeface="Times New Roman" pitchFamily="18" charset="0"/>
            </a:endParaRPr>
          </a:p>
        </p:txBody>
      </p:sp>
      <p:pic>
        <p:nvPicPr>
          <p:cNvPr id="8" name="Espace réservé pour une image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451" r="17451"/>
          <a:stretch>
            <a:fillRect/>
          </a:stretch>
        </p:blipFill>
        <p:spPr>
          <a:xfrm>
            <a:off x="7350754" y="-257767"/>
            <a:ext cx="5132388" cy="5132388"/>
          </a:xfrm>
        </p:spPr>
      </p:pic>
    </p:spTree>
    <p:extLst>
      <p:ext uri="{BB962C8B-B14F-4D97-AF65-F5344CB8AC3E}">
        <p14:creationId xmlns:p14="http://schemas.microsoft.com/office/powerpoint/2010/main" val="395518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6426E-F6F6-4A7C-9181-8C3090996261}"/>
              </a:ext>
            </a:extLst>
          </p:cNvPr>
          <p:cNvSpPr>
            <a:spLocks noGrp="1"/>
          </p:cNvSpPr>
          <p:nvPr>
            <p:ph type="title"/>
          </p:nvPr>
        </p:nvSpPr>
        <p:spPr>
          <a:xfrm>
            <a:off x="-471054" y="0"/>
            <a:ext cx="9462655" cy="953857"/>
          </a:xfrm>
        </p:spPr>
        <p:txBody>
          <a:bodyPr/>
          <a:lstStyle/>
          <a:p>
            <a:pPr algn="ctr"/>
            <a:r>
              <a:rPr lang="en-US" dirty="0" err="1" smtClean="0"/>
              <a:t>Sommaire</a:t>
            </a:r>
            <a:r>
              <a:rPr lang="en-US" dirty="0"/>
              <a:t> </a:t>
            </a:r>
            <a:r>
              <a:rPr lang="en-US" dirty="0" smtClean="0"/>
              <a:t>: </a:t>
            </a:r>
            <a:endParaRPr lang="en-US" dirty="0"/>
          </a:p>
        </p:txBody>
      </p:sp>
      <p:sp>
        <p:nvSpPr>
          <p:cNvPr id="3" name="Content Placeholder 2">
            <a:extLst>
              <a:ext uri="{FF2B5EF4-FFF2-40B4-BE49-F238E27FC236}">
                <a16:creationId xmlns="" xmlns:a16="http://schemas.microsoft.com/office/drawing/2014/main" id="{D3B60D6F-4D0F-4D33-B2A7-159C8583FF00}"/>
              </a:ext>
            </a:extLst>
          </p:cNvPr>
          <p:cNvSpPr>
            <a:spLocks noGrp="1"/>
          </p:cNvSpPr>
          <p:nvPr>
            <p:ph idx="1"/>
          </p:nvPr>
        </p:nvSpPr>
        <p:spPr>
          <a:xfrm>
            <a:off x="207818" y="983674"/>
            <a:ext cx="6470073" cy="5708072"/>
          </a:xfrm>
        </p:spPr>
        <p:txBody>
          <a:bodyPr/>
          <a:lstStyle/>
          <a:p>
            <a:pPr>
              <a:lnSpc>
                <a:spcPct val="100000"/>
              </a:lnSpc>
            </a:pPr>
            <a:r>
              <a:rPr lang="en-US" sz="1800" b="1" dirty="0" smtClean="0">
                <a:solidFill>
                  <a:srgbClr val="FFFFFF"/>
                </a:solidFill>
                <a:latin typeface="Times New Roman" pitchFamily="18" charset="0"/>
                <a:cs typeface="Times New Roman" pitchFamily="18" charset="0"/>
              </a:rPr>
              <a:t> </a:t>
            </a:r>
            <a:r>
              <a:rPr lang="en-US" b="1" dirty="0" err="1" smtClean="0">
                <a:solidFill>
                  <a:srgbClr val="FFFFFF"/>
                </a:solidFill>
                <a:latin typeface="Times New Roman" pitchFamily="18" charset="0"/>
                <a:cs typeface="Times New Roman" pitchFamily="18" charset="0"/>
              </a:rPr>
              <a:t>Partie</a:t>
            </a:r>
            <a:r>
              <a:rPr lang="en-US" b="1" dirty="0" smtClean="0">
                <a:solidFill>
                  <a:srgbClr val="FFFFFF"/>
                </a:solidFill>
                <a:latin typeface="Times New Roman" pitchFamily="18" charset="0"/>
                <a:cs typeface="Times New Roman" pitchFamily="18" charset="0"/>
              </a:rPr>
              <a:t> I : Introduction </a:t>
            </a:r>
            <a:r>
              <a:rPr lang="en-US" b="1" dirty="0" err="1" smtClean="0">
                <a:solidFill>
                  <a:srgbClr val="FFFFFF"/>
                </a:solidFill>
                <a:latin typeface="Times New Roman" pitchFamily="18" charset="0"/>
                <a:cs typeface="Times New Roman" pitchFamily="18" charset="0"/>
              </a:rPr>
              <a:t>générale</a:t>
            </a:r>
            <a:r>
              <a:rPr lang="en-US" b="1" dirty="0" smtClean="0">
                <a:solidFill>
                  <a:srgbClr val="FFFFFF"/>
                </a:solidFill>
                <a:latin typeface="Times New Roman" pitchFamily="18" charset="0"/>
                <a:cs typeface="Times New Roman" pitchFamily="18" charset="0"/>
              </a:rPr>
              <a:t> : </a:t>
            </a:r>
            <a:endParaRPr lang="en-US" b="1" dirty="0">
              <a:solidFill>
                <a:srgbClr val="FFFFFF"/>
              </a:solidFill>
              <a:latin typeface="Times New Roman" pitchFamily="18" charset="0"/>
              <a:cs typeface="Times New Roman" pitchFamily="18" charset="0"/>
            </a:endParaRPr>
          </a:p>
          <a:p>
            <a:pPr marL="800100" lvl="1" indent="-342900">
              <a:lnSpc>
                <a:spcPct val="100000"/>
              </a:lnSpc>
              <a:buFont typeface="Courier New" pitchFamily="49" charset="0"/>
              <a:buChar char="o"/>
            </a:pPr>
            <a:r>
              <a:rPr lang="en-US" b="1" dirty="0" err="1" smtClean="0">
                <a:solidFill>
                  <a:srgbClr val="FFFFFF"/>
                </a:solidFill>
                <a:latin typeface="Times New Roman" pitchFamily="18" charset="0"/>
                <a:cs typeface="Times New Roman" pitchFamily="18" charset="0"/>
              </a:rPr>
              <a:t>Moteur</a:t>
            </a:r>
            <a:r>
              <a:rPr lang="en-US" b="1" dirty="0" smtClean="0">
                <a:solidFill>
                  <a:srgbClr val="FFFFFF"/>
                </a:solidFill>
                <a:latin typeface="Times New Roman" pitchFamily="18" charset="0"/>
                <a:cs typeface="Times New Roman" pitchFamily="18" charset="0"/>
              </a:rPr>
              <a:t> à </a:t>
            </a:r>
            <a:r>
              <a:rPr lang="en-US" b="1" dirty="0" err="1" smtClean="0">
                <a:solidFill>
                  <a:srgbClr val="FFFFFF"/>
                </a:solidFill>
                <a:latin typeface="Times New Roman" pitchFamily="18" charset="0"/>
                <a:cs typeface="Times New Roman" pitchFamily="18" charset="0"/>
              </a:rPr>
              <a:t>réaction</a:t>
            </a:r>
            <a:r>
              <a:rPr lang="en-US" b="1" dirty="0">
                <a:solidFill>
                  <a:srgbClr val="FFFFFF"/>
                </a:solidFill>
                <a:latin typeface="Times New Roman" pitchFamily="18" charset="0"/>
                <a:cs typeface="Times New Roman" pitchFamily="18" charset="0"/>
              </a:rPr>
              <a:t>.</a:t>
            </a:r>
            <a:r>
              <a:rPr lang="en-US" b="1" dirty="0" smtClean="0">
                <a:solidFill>
                  <a:srgbClr val="FFFFFF"/>
                </a:solidFill>
                <a:latin typeface="Times New Roman" pitchFamily="18" charset="0"/>
                <a:cs typeface="Times New Roman" pitchFamily="18" charset="0"/>
              </a:rPr>
              <a:t> </a:t>
            </a:r>
          </a:p>
          <a:p>
            <a:pPr marL="800100" lvl="1" indent="-342900">
              <a:lnSpc>
                <a:spcPct val="100000"/>
              </a:lnSpc>
              <a:buFont typeface="Courier New" pitchFamily="49" charset="0"/>
              <a:buChar char="o"/>
            </a:pPr>
            <a:r>
              <a:rPr lang="en-US" b="1" dirty="0" smtClean="0">
                <a:solidFill>
                  <a:srgbClr val="FFFFFF"/>
                </a:solidFill>
                <a:latin typeface="Times New Roman" pitchFamily="18" charset="0"/>
                <a:cs typeface="Times New Roman" pitchFamily="18" charset="0"/>
              </a:rPr>
              <a:t>Combustion. </a:t>
            </a:r>
          </a:p>
          <a:p>
            <a:pPr marL="742950" lvl="1" indent="-285750">
              <a:lnSpc>
                <a:spcPct val="100000"/>
              </a:lnSpc>
              <a:buFont typeface="Courier New" pitchFamily="49" charset="0"/>
              <a:buChar char="o"/>
            </a:pPr>
            <a:r>
              <a:rPr lang="en-US" b="1" dirty="0" err="1" smtClean="0">
                <a:solidFill>
                  <a:srgbClr val="FFFFFF"/>
                </a:solidFill>
                <a:latin typeface="Times New Roman" pitchFamily="18" charset="0"/>
                <a:cs typeface="Times New Roman" pitchFamily="18" charset="0"/>
              </a:rPr>
              <a:t>Comparaison</a:t>
            </a:r>
            <a:r>
              <a:rPr lang="en-US" b="1" dirty="0" smtClean="0">
                <a:solidFill>
                  <a:srgbClr val="FFFFFF"/>
                </a:solidFill>
                <a:latin typeface="Times New Roman" pitchFamily="18" charset="0"/>
                <a:cs typeface="Times New Roman" pitchFamily="18" charset="0"/>
              </a:rPr>
              <a:t> des combustions entre les </a:t>
            </a:r>
            <a:r>
              <a:rPr lang="en-US" b="1" dirty="0" err="1" smtClean="0">
                <a:solidFill>
                  <a:srgbClr val="FFFFFF"/>
                </a:solidFill>
                <a:latin typeface="Times New Roman" pitchFamily="18" charset="0"/>
                <a:cs typeface="Times New Roman" pitchFamily="18" charset="0"/>
              </a:rPr>
              <a:t>moteurs</a:t>
            </a:r>
            <a:r>
              <a:rPr lang="en-US" b="1" dirty="0" smtClean="0">
                <a:solidFill>
                  <a:srgbClr val="FFFFFF"/>
                </a:solidFill>
                <a:latin typeface="Times New Roman" pitchFamily="18" charset="0"/>
                <a:cs typeface="Times New Roman" pitchFamily="18" charset="0"/>
              </a:rPr>
              <a:t> à </a:t>
            </a:r>
            <a:r>
              <a:rPr lang="en-US" b="1" dirty="0" err="1" smtClean="0">
                <a:solidFill>
                  <a:srgbClr val="FFFFFF"/>
                </a:solidFill>
                <a:latin typeface="Times New Roman" pitchFamily="18" charset="0"/>
                <a:cs typeface="Times New Roman" pitchFamily="18" charset="0"/>
              </a:rPr>
              <a:t>réaction</a:t>
            </a:r>
            <a:r>
              <a:rPr lang="en-US" b="1" dirty="0">
                <a:solidFill>
                  <a:srgbClr val="FFFFFF"/>
                </a:solidFill>
                <a:latin typeface="Times New Roman" pitchFamily="18" charset="0"/>
                <a:cs typeface="Times New Roman" pitchFamily="18" charset="0"/>
              </a:rPr>
              <a:t>.</a:t>
            </a:r>
            <a:endParaRPr lang="en-US" b="1" dirty="0" smtClean="0">
              <a:solidFill>
                <a:srgbClr val="FFFFFF"/>
              </a:solidFill>
              <a:latin typeface="Times New Roman" pitchFamily="18" charset="0"/>
              <a:cs typeface="Times New Roman" pitchFamily="18" charset="0"/>
            </a:endParaRPr>
          </a:p>
          <a:p>
            <a:pPr marL="0" indent="0">
              <a:lnSpc>
                <a:spcPct val="100000"/>
              </a:lnSpc>
            </a:pPr>
            <a:r>
              <a:rPr lang="en-US" b="1" dirty="0" err="1" smtClean="0">
                <a:solidFill>
                  <a:srgbClr val="FFFFFF"/>
                </a:solidFill>
                <a:latin typeface="Times New Roman" pitchFamily="18" charset="0"/>
                <a:cs typeface="Times New Roman" pitchFamily="18" charset="0"/>
              </a:rPr>
              <a:t>Partie</a:t>
            </a:r>
            <a:r>
              <a:rPr lang="en-US" b="1" dirty="0" smtClean="0">
                <a:solidFill>
                  <a:srgbClr val="FFFFFF"/>
                </a:solidFill>
                <a:latin typeface="Times New Roman" pitchFamily="18" charset="0"/>
                <a:cs typeface="Times New Roman" pitchFamily="18" charset="0"/>
              </a:rPr>
              <a:t> II : Etude des performance de la </a:t>
            </a:r>
            <a:r>
              <a:rPr lang="en-US" b="1" dirty="0" err="1" smtClean="0">
                <a:solidFill>
                  <a:srgbClr val="FFFFFF"/>
                </a:solidFill>
                <a:latin typeface="Times New Roman" pitchFamily="18" charset="0"/>
                <a:cs typeface="Times New Roman" pitchFamily="18" charset="0"/>
              </a:rPr>
              <a:t>chambre</a:t>
            </a:r>
            <a:r>
              <a:rPr lang="en-US" b="1" dirty="0" smtClean="0">
                <a:solidFill>
                  <a:srgbClr val="FFFFFF"/>
                </a:solidFill>
                <a:latin typeface="Times New Roman" pitchFamily="18" charset="0"/>
                <a:cs typeface="Times New Roman" pitchFamily="18" charset="0"/>
              </a:rPr>
              <a:t> de combustion : </a:t>
            </a:r>
          </a:p>
          <a:p>
            <a:pPr marL="800100" lvl="1" indent="-342900" algn="just">
              <a:lnSpc>
                <a:spcPct val="100000"/>
              </a:lnSpc>
              <a:buFont typeface="Courier New" pitchFamily="49" charset="0"/>
              <a:buChar char="o"/>
            </a:pPr>
            <a:r>
              <a:rPr lang="en-US" b="1" dirty="0" smtClean="0">
                <a:solidFill>
                  <a:srgbClr val="FFFFFF"/>
                </a:solidFill>
                <a:latin typeface="Times New Roman" pitchFamily="18" charset="0"/>
                <a:cs typeface="Times New Roman" pitchFamily="18" charset="0"/>
              </a:rPr>
              <a:t>Distribution de la </a:t>
            </a:r>
            <a:r>
              <a:rPr lang="en-US" b="1" dirty="0" err="1" smtClean="0">
                <a:solidFill>
                  <a:srgbClr val="FFFFFF"/>
                </a:solidFill>
                <a:latin typeface="Times New Roman" pitchFamily="18" charset="0"/>
                <a:cs typeface="Times New Roman" pitchFamily="18" charset="0"/>
              </a:rPr>
              <a:t>température</a:t>
            </a:r>
            <a:r>
              <a:rPr lang="en-US" b="1" dirty="0" smtClean="0">
                <a:solidFill>
                  <a:srgbClr val="FFFFFF"/>
                </a:solidFill>
                <a:latin typeface="Times New Roman" pitchFamily="18" charset="0"/>
                <a:cs typeface="Times New Roman" pitchFamily="18" charset="0"/>
              </a:rPr>
              <a:t>.</a:t>
            </a:r>
          </a:p>
          <a:p>
            <a:pPr marL="800100" lvl="1" indent="-342900" algn="just">
              <a:lnSpc>
                <a:spcPct val="100000"/>
              </a:lnSpc>
              <a:buFont typeface="Courier New" pitchFamily="49" charset="0"/>
              <a:buChar char="o"/>
            </a:pPr>
            <a:r>
              <a:rPr lang="en-US" b="1" dirty="0" smtClean="0">
                <a:solidFill>
                  <a:srgbClr val="FFFFFF"/>
                </a:solidFill>
                <a:latin typeface="Times New Roman" pitchFamily="18" charset="0"/>
                <a:cs typeface="Times New Roman" pitchFamily="18" charset="0"/>
              </a:rPr>
              <a:t>Distribution de la </a:t>
            </a:r>
            <a:r>
              <a:rPr lang="en-US" b="1" dirty="0" err="1" smtClean="0">
                <a:solidFill>
                  <a:srgbClr val="FFFFFF"/>
                </a:solidFill>
                <a:latin typeface="Times New Roman" pitchFamily="18" charset="0"/>
                <a:cs typeface="Times New Roman" pitchFamily="18" charset="0"/>
              </a:rPr>
              <a:t>pression</a:t>
            </a:r>
            <a:r>
              <a:rPr lang="en-US" b="1" dirty="0">
                <a:solidFill>
                  <a:srgbClr val="FFFFFF"/>
                </a:solidFill>
                <a:latin typeface="Times New Roman" pitchFamily="18" charset="0"/>
                <a:cs typeface="Times New Roman" pitchFamily="18" charset="0"/>
              </a:rPr>
              <a:t>.</a:t>
            </a:r>
            <a:r>
              <a:rPr lang="en-US" b="1" dirty="0" smtClean="0">
                <a:solidFill>
                  <a:srgbClr val="FFFFFF"/>
                </a:solidFill>
                <a:latin typeface="Times New Roman" pitchFamily="18" charset="0"/>
                <a:cs typeface="Times New Roman" pitchFamily="18" charset="0"/>
              </a:rPr>
              <a:t> </a:t>
            </a:r>
          </a:p>
          <a:p>
            <a:pPr marL="800100" lvl="1" indent="-342900" algn="just">
              <a:lnSpc>
                <a:spcPct val="100000"/>
              </a:lnSpc>
              <a:buFont typeface="Courier New" pitchFamily="49" charset="0"/>
              <a:buChar char="o"/>
            </a:pPr>
            <a:r>
              <a:rPr lang="en-US" b="1" dirty="0" smtClean="0">
                <a:solidFill>
                  <a:srgbClr val="FFFFFF"/>
                </a:solidFill>
                <a:latin typeface="Times New Roman" pitchFamily="18" charset="0"/>
                <a:cs typeface="Times New Roman" pitchFamily="18" charset="0"/>
              </a:rPr>
              <a:t>Distribution de la </a:t>
            </a:r>
            <a:r>
              <a:rPr lang="en-US" b="1" dirty="0" err="1" smtClean="0">
                <a:solidFill>
                  <a:srgbClr val="FFFFFF"/>
                </a:solidFill>
                <a:latin typeface="Times New Roman" pitchFamily="18" charset="0"/>
                <a:cs typeface="Times New Roman" pitchFamily="18" charset="0"/>
              </a:rPr>
              <a:t>turbulance</a:t>
            </a:r>
            <a:r>
              <a:rPr lang="en-US" b="1" dirty="0">
                <a:solidFill>
                  <a:srgbClr val="FFFFFF"/>
                </a:solidFill>
                <a:latin typeface="Times New Roman" pitchFamily="18" charset="0"/>
                <a:cs typeface="Times New Roman" pitchFamily="18" charset="0"/>
              </a:rPr>
              <a:t>.</a:t>
            </a:r>
          </a:p>
          <a:p>
            <a:pPr marL="742950" lvl="1" indent="-285750" algn="just">
              <a:lnSpc>
                <a:spcPct val="100000"/>
              </a:lnSpc>
              <a:buFont typeface="Courier New" pitchFamily="49" charset="0"/>
              <a:buChar char="o"/>
            </a:pPr>
            <a:r>
              <a:rPr lang="en-US" b="1" dirty="0">
                <a:solidFill>
                  <a:srgbClr val="FFFFFF"/>
                </a:solidFill>
                <a:latin typeface="Times New Roman" pitchFamily="18" charset="0"/>
                <a:cs typeface="Times New Roman" pitchFamily="18" charset="0"/>
              </a:rPr>
              <a:t> </a:t>
            </a:r>
            <a:r>
              <a:rPr lang="en-US" b="1" dirty="0" smtClean="0">
                <a:solidFill>
                  <a:srgbClr val="FFFFFF"/>
                </a:solidFill>
                <a:latin typeface="Times New Roman" pitchFamily="18" charset="0"/>
                <a:cs typeface="Times New Roman" pitchFamily="18" charset="0"/>
              </a:rPr>
              <a:t> Distribution du mélange air carburant.</a:t>
            </a:r>
          </a:p>
          <a:p>
            <a:pPr marL="800100" lvl="1" indent="-342900" algn="just">
              <a:lnSpc>
                <a:spcPct val="100000"/>
              </a:lnSpc>
              <a:buFont typeface="Courier New" pitchFamily="49" charset="0"/>
              <a:buChar char="o"/>
            </a:pPr>
            <a:r>
              <a:rPr lang="en-US" b="1" dirty="0" smtClean="0">
                <a:solidFill>
                  <a:srgbClr val="FFFFFF"/>
                </a:solidFill>
                <a:latin typeface="Times New Roman" pitchFamily="18" charset="0"/>
                <a:cs typeface="Times New Roman" pitchFamily="18" charset="0"/>
              </a:rPr>
              <a:t>Distribution de la </a:t>
            </a:r>
            <a:r>
              <a:rPr lang="en-US" b="1" dirty="0" err="1" smtClean="0">
                <a:solidFill>
                  <a:srgbClr val="FFFFFF"/>
                </a:solidFill>
                <a:latin typeface="Times New Roman" pitchFamily="18" charset="0"/>
                <a:cs typeface="Times New Roman" pitchFamily="18" charset="0"/>
              </a:rPr>
              <a:t>vitesse</a:t>
            </a:r>
            <a:r>
              <a:rPr lang="en-US" b="1" dirty="0" smtClean="0">
                <a:solidFill>
                  <a:srgbClr val="FFFFFF"/>
                </a:solidFill>
                <a:latin typeface="Times New Roman" pitchFamily="18" charset="0"/>
                <a:cs typeface="Times New Roman" pitchFamily="18" charset="0"/>
              </a:rPr>
              <a:t> du gaz.</a:t>
            </a:r>
          </a:p>
          <a:p>
            <a:pPr marL="800100" lvl="1" indent="-342900" algn="just">
              <a:lnSpc>
                <a:spcPct val="100000"/>
              </a:lnSpc>
              <a:buFont typeface="Courier New" pitchFamily="49" charset="0"/>
              <a:buChar char="o"/>
            </a:pPr>
            <a:r>
              <a:rPr lang="en-US" b="1" dirty="0" err="1">
                <a:solidFill>
                  <a:srgbClr val="FFFFFF"/>
                </a:solidFill>
                <a:latin typeface="Times New Roman" pitchFamily="18" charset="0"/>
                <a:cs typeface="Times New Roman" pitchFamily="18" charset="0"/>
              </a:rPr>
              <a:t>Efficacité</a:t>
            </a:r>
            <a:r>
              <a:rPr lang="en-US" b="1" dirty="0">
                <a:solidFill>
                  <a:srgbClr val="FFFFFF"/>
                </a:solidFill>
                <a:latin typeface="Times New Roman" pitchFamily="18" charset="0"/>
                <a:cs typeface="Times New Roman" pitchFamily="18" charset="0"/>
              </a:rPr>
              <a:t> de combustion. </a:t>
            </a:r>
          </a:p>
          <a:p>
            <a:pPr marL="0" indent="0">
              <a:lnSpc>
                <a:spcPct val="100000"/>
              </a:lnSpc>
            </a:pPr>
            <a:r>
              <a:rPr lang="en-US" b="1" dirty="0" err="1" smtClean="0">
                <a:solidFill>
                  <a:srgbClr val="FFFFFF"/>
                </a:solidFill>
                <a:latin typeface="Times New Roman" pitchFamily="18" charset="0"/>
                <a:cs typeface="Times New Roman" pitchFamily="18" charset="0"/>
              </a:rPr>
              <a:t>Partie</a:t>
            </a:r>
            <a:r>
              <a:rPr lang="en-US" b="1" dirty="0" smtClean="0">
                <a:solidFill>
                  <a:srgbClr val="FFFFFF"/>
                </a:solidFill>
                <a:latin typeface="Times New Roman" pitchFamily="18" charset="0"/>
                <a:cs typeface="Times New Roman" pitchFamily="18" charset="0"/>
              </a:rPr>
              <a:t> III : Simulation des performances </a:t>
            </a:r>
            <a:r>
              <a:rPr lang="en-US" b="1" dirty="0" err="1" smtClean="0">
                <a:solidFill>
                  <a:srgbClr val="FFFFFF"/>
                </a:solidFill>
                <a:latin typeface="Times New Roman" pitchFamily="18" charset="0"/>
                <a:cs typeface="Times New Roman" pitchFamily="18" charset="0"/>
              </a:rPr>
              <a:t>sur</a:t>
            </a:r>
            <a:r>
              <a:rPr lang="en-US" b="1" dirty="0" smtClean="0">
                <a:solidFill>
                  <a:srgbClr val="FFFFFF"/>
                </a:solidFill>
                <a:latin typeface="Times New Roman" pitchFamily="18" charset="0"/>
                <a:cs typeface="Times New Roman" pitchFamily="18" charset="0"/>
              </a:rPr>
              <a:t> ANSYS FLUENT</a:t>
            </a:r>
            <a:r>
              <a:rPr lang="en-US" sz="1600" b="1" dirty="0" smtClean="0">
                <a:solidFill>
                  <a:srgbClr val="FFFFFF"/>
                </a:solidFill>
                <a:latin typeface="Times New Roman" pitchFamily="18" charset="0"/>
                <a:cs typeface="Times New Roman" pitchFamily="18" charset="0"/>
              </a:rPr>
              <a:t>.</a:t>
            </a:r>
          </a:p>
        </p:txBody>
      </p:sp>
      <p:sp>
        <p:nvSpPr>
          <p:cNvPr id="15" name="Slide Number Placeholder 14">
            <a:extLst>
              <a:ext uri="{FF2B5EF4-FFF2-40B4-BE49-F238E27FC236}">
                <a16:creationId xmlns=""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7" name="Espace réservé pour une image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862" r="21862"/>
          <a:stretch>
            <a:fillRect/>
          </a:stretch>
        </p:blipFill>
        <p:spPr>
          <a:xfrm>
            <a:off x="6441983" y="405279"/>
            <a:ext cx="3448558" cy="3448558"/>
          </a:xfrm>
        </p:spPr>
      </p:pic>
      <p:pic>
        <p:nvPicPr>
          <p:cNvPr id="26" name="Espace réservé pour une image  2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728" r="16728"/>
          <a:stretch>
            <a:fillRect/>
          </a:stretch>
        </p:blipFill>
        <p:spPr>
          <a:xfrm>
            <a:off x="9928224" y="0"/>
            <a:ext cx="2263776" cy="2263776"/>
          </a:xfrm>
        </p:spPr>
      </p:pic>
      <p:pic>
        <p:nvPicPr>
          <p:cNvPr id="25" name="Espace réservé pour une image  24"/>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1847" r="21847"/>
          <a:stretch>
            <a:fillRect/>
          </a:stretch>
        </p:blipFill>
        <p:spPr>
          <a:xfrm>
            <a:off x="9255124" y="2867532"/>
            <a:ext cx="2936876" cy="2936876"/>
          </a:xfrm>
        </p:spPr>
      </p:pic>
    </p:spTree>
    <p:extLst>
      <p:ext uri="{BB962C8B-B14F-4D97-AF65-F5344CB8AC3E}">
        <p14:creationId xmlns:p14="http://schemas.microsoft.com/office/powerpoint/2010/main" val="2313234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C15EE852-24F1-4643-8082-AB45CFF2BA10}"/>
              </a:ext>
            </a:extLst>
          </p:cNvPr>
          <p:cNvSpPr>
            <a:spLocks noGrp="1"/>
          </p:cNvSpPr>
          <p:nvPr>
            <p:ph type="title"/>
          </p:nvPr>
        </p:nvSpPr>
        <p:spPr>
          <a:xfrm>
            <a:off x="481591" y="327603"/>
            <a:ext cx="6431828" cy="1293379"/>
          </a:xfrm>
        </p:spPr>
        <p:txBody>
          <a:bodyPr>
            <a:normAutofit/>
          </a:bodyPr>
          <a:lstStyle/>
          <a:p>
            <a:pPr lvl="1" algn="ctr" rtl="0">
              <a:lnSpc>
                <a:spcPct val="90000"/>
              </a:lnSpc>
              <a:spcBef>
                <a:spcPct val="0"/>
              </a:spcBef>
            </a:pPr>
            <a:r>
              <a:rPr lang="en-US" sz="4000" b="1" dirty="0" smtClean="0">
                <a:solidFill>
                  <a:srgbClr val="FFFFFF"/>
                </a:solidFill>
                <a:latin typeface="Times New Roman" pitchFamily="18" charset="0"/>
                <a:cs typeface="Times New Roman" pitchFamily="18" charset="0"/>
              </a:rPr>
              <a:t>Distribution de la </a:t>
            </a:r>
            <a:r>
              <a:rPr lang="en-US" sz="4000" b="1" dirty="0" err="1" smtClean="0">
                <a:solidFill>
                  <a:srgbClr val="FFFFFF"/>
                </a:solidFill>
                <a:latin typeface="Times New Roman" pitchFamily="18" charset="0"/>
                <a:cs typeface="Times New Roman" pitchFamily="18" charset="0"/>
              </a:rPr>
              <a:t>pression</a:t>
            </a:r>
            <a:r>
              <a:rPr lang="en-US" sz="4000" b="1" dirty="0" smtClean="0">
                <a:solidFill>
                  <a:srgbClr val="FFFFFF"/>
                </a:solidFill>
                <a:latin typeface="Times New Roman" pitchFamily="18" charset="0"/>
                <a:cs typeface="Times New Roman" pitchFamily="18" charset="0"/>
              </a:rPr>
              <a:t> </a:t>
            </a:r>
            <a:br>
              <a:rPr lang="en-US" sz="4000" b="1" dirty="0" smtClean="0">
                <a:solidFill>
                  <a:srgbClr val="FFFFFF"/>
                </a:solidFill>
                <a:latin typeface="Times New Roman" pitchFamily="18" charset="0"/>
                <a:cs typeface="Times New Roman" pitchFamily="18" charset="0"/>
              </a:rPr>
            </a:br>
            <a:endParaRPr lang="en-US" sz="4000" dirty="0"/>
          </a:p>
        </p:txBody>
      </p:sp>
      <p:sp>
        <p:nvSpPr>
          <p:cNvPr id="21" name="Slide Number Placeholder 20">
            <a:extLst>
              <a:ext uri="{FF2B5EF4-FFF2-40B4-BE49-F238E27FC236}">
                <a16:creationId xmlns=""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2" name="Espace réservé du contenu 1"/>
          <p:cNvSpPr>
            <a:spLocks noGrp="1"/>
          </p:cNvSpPr>
          <p:nvPr>
            <p:ph sz="quarter" idx="15"/>
          </p:nvPr>
        </p:nvSpPr>
        <p:spPr>
          <a:xfrm>
            <a:off x="273772" y="2808865"/>
            <a:ext cx="6584228" cy="2351087"/>
          </a:xfrm>
        </p:spPr>
        <p:txBody>
          <a:bodyPr/>
          <a:lstStyle/>
          <a:p>
            <a:pPr marL="342900" indent="-342900">
              <a:buFont typeface="Arial" pitchFamily="34" charset="0"/>
              <a:buChar char="•"/>
            </a:pPr>
            <a:r>
              <a:rPr lang="fr-FR" dirty="0" smtClean="0">
                <a:solidFill>
                  <a:srgbClr val="FFFFFF"/>
                </a:solidFill>
                <a:latin typeface="Times New Roman" pitchFamily="18" charset="0"/>
                <a:cs typeface="Times New Roman" pitchFamily="18" charset="0"/>
              </a:rPr>
              <a:t>Contribuer </a:t>
            </a:r>
            <a:r>
              <a:rPr lang="fr-FR" dirty="0">
                <a:solidFill>
                  <a:srgbClr val="FFFFFF"/>
                </a:solidFill>
                <a:latin typeface="Times New Roman" pitchFamily="18" charset="0"/>
                <a:cs typeface="Times New Roman" pitchFamily="18" charset="0"/>
              </a:rPr>
              <a:t>à propulser les gaz brûlés à travers la tuyère à des vitesses </a:t>
            </a:r>
            <a:r>
              <a:rPr lang="fr-FR" dirty="0" smtClean="0">
                <a:solidFill>
                  <a:srgbClr val="FFFFFF"/>
                </a:solidFill>
                <a:latin typeface="Times New Roman" pitchFamily="18" charset="0"/>
                <a:cs typeface="Times New Roman" pitchFamily="18" charset="0"/>
              </a:rPr>
              <a:t>élevées</a:t>
            </a:r>
          </a:p>
          <a:p>
            <a:pPr marL="342900" indent="-342900">
              <a:buFont typeface="Arial" pitchFamily="34" charset="0"/>
              <a:buChar char="•"/>
            </a:pPr>
            <a:r>
              <a:rPr lang="fr-FR" dirty="0" smtClean="0">
                <a:solidFill>
                  <a:srgbClr val="FFFFFF"/>
                </a:solidFill>
                <a:latin typeface="Times New Roman" pitchFamily="18" charset="0"/>
                <a:cs typeface="Times New Roman" pitchFamily="18" charset="0"/>
              </a:rPr>
              <a:t>Générer </a:t>
            </a:r>
            <a:r>
              <a:rPr lang="fr-FR" dirty="0">
                <a:solidFill>
                  <a:srgbClr val="FFFFFF"/>
                </a:solidFill>
                <a:latin typeface="Times New Roman" pitchFamily="18" charset="0"/>
                <a:cs typeface="Times New Roman" pitchFamily="18" charset="0"/>
              </a:rPr>
              <a:t>la poussé nécessaire pour propulser le moteur</a:t>
            </a:r>
          </a:p>
        </p:txBody>
      </p:sp>
      <p:pic>
        <p:nvPicPr>
          <p:cNvPr id="4" name="Espace réservé pour une image  3"/>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l="21875" r="21875"/>
          <a:stretch>
            <a:fillRect/>
          </a:stretch>
        </p:blipFill>
        <p:spPr>
          <a:xfrm>
            <a:off x="7558573" y="-160786"/>
            <a:ext cx="5132388" cy="5132388"/>
          </a:xfrm>
        </p:spPr>
      </p:pic>
    </p:spTree>
    <p:extLst>
      <p:ext uri="{BB962C8B-B14F-4D97-AF65-F5344CB8AC3E}">
        <p14:creationId xmlns:p14="http://schemas.microsoft.com/office/powerpoint/2010/main" val="2547568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C15EE852-24F1-4643-8082-AB45CFF2BA10}"/>
              </a:ext>
            </a:extLst>
          </p:cNvPr>
          <p:cNvSpPr>
            <a:spLocks noGrp="1"/>
          </p:cNvSpPr>
          <p:nvPr>
            <p:ph type="title"/>
          </p:nvPr>
        </p:nvSpPr>
        <p:spPr>
          <a:xfrm>
            <a:off x="481589" y="318655"/>
            <a:ext cx="6431828" cy="665018"/>
          </a:xfrm>
        </p:spPr>
        <p:txBody>
          <a:bodyPr>
            <a:normAutofit/>
          </a:bodyPr>
          <a:lstStyle/>
          <a:p>
            <a:pPr lvl="1" algn="ctr" rtl="0">
              <a:lnSpc>
                <a:spcPct val="90000"/>
              </a:lnSpc>
              <a:spcBef>
                <a:spcPct val="0"/>
              </a:spcBef>
            </a:pPr>
            <a:r>
              <a:rPr lang="en-US" sz="4000" b="1" dirty="0" smtClean="0">
                <a:solidFill>
                  <a:srgbClr val="FFFFFF"/>
                </a:solidFill>
                <a:latin typeface="Times New Roman" pitchFamily="18" charset="0"/>
                <a:cs typeface="Times New Roman" pitchFamily="18" charset="0"/>
              </a:rPr>
              <a:t>Distribution de la </a:t>
            </a:r>
            <a:r>
              <a:rPr lang="en-US" sz="4000" b="1" dirty="0" err="1" smtClean="0">
                <a:solidFill>
                  <a:srgbClr val="FFFFFF"/>
                </a:solidFill>
                <a:latin typeface="Times New Roman" pitchFamily="18" charset="0"/>
                <a:cs typeface="Times New Roman" pitchFamily="18" charset="0"/>
              </a:rPr>
              <a:t>turbulance</a:t>
            </a:r>
            <a:endParaRPr lang="en-US" sz="4000" dirty="0"/>
          </a:p>
        </p:txBody>
      </p:sp>
      <p:sp>
        <p:nvSpPr>
          <p:cNvPr id="21" name="Slide Number Placeholder 20">
            <a:extLst>
              <a:ext uri="{FF2B5EF4-FFF2-40B4-BE49-F238E27FC236}">
                <a16:creationId xmlns=""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
        <p:nvSpPr>
          <p:cNvPr id="2" name="Espace réservé du contenu 1"/>
          <p:cNvSpPr>
            <a:spLocks noGrp="1"/>
          </p:cNvSpPr>
          <p:nvPr>
            <p:ph sz="quarter" idx="15"/>
          </p:nvPr>
        </p:nvSpPr>
        <p:spPr>
          <a:xfrm>
            <a:off x="0" y="2161310"/>
            <a:ext cx="6941126" cy="2957080"/>
          </a:xfrm>
        </p:spPr>
        <p:txBody>
          <a:bodyPr/>
          <a:lstStyle/>
          <a:p>
            <a:r>
              <a:rPr lang="fr-FR" dirty="0">
                <a:latin typeface="Times New Roman" pitchFamily="18" charset="0"/>
                <a:cs typeface="Times New Roman" pitchFamily="18" charset="0"/>
              </a:rPr>
              <a:t> </a:t>
            </a:r>
            <a:r>
              <a:rPr lang="fr-FR" dirty="0" smtClean="0">
                <a:latin typeface="Times New Roman" pitchFamily="18" charset="0"/>
                <a:cs typeface="Times New Roman" pitchFamily="18" charset="0"/>
              </a:rPr>
              <a:t>  </a:t>
            </a:r>
            <a:r>
              <a:rPr lang="fr-FR" sz="1800" dirty="0" smtClean="0">
                <a:solidFill>
                  <a:srgbClr val="FFFFFF"/>
                </a:solidFill>
                <a:latin typeface="Times New Roman" pitchFamily="18" charset="0"/>
                <a:cs typeface="Times New Roman" pitchFamily="18" charset="0"/>
              </a:rPr>
              <a:t>Le </a:t>
            </a:r>
            <a:r>
              <a:rPr lang="fr-FR" sz="1800" dirty="0">
                <a:solidFill>
                  <a:srgbClr val="FFFFFF"/>
                </a:solidFill>
                <a:latin typeface="Times New Roman" pitchFamily="18" charset="0"/>
                <a:cs typeface="Times New Roman" pitchFamily="18" charset="0"/>
              </a:rPr>
              <a:t>caractère turbulent du mélange en terme d’écoulement participe à la </a:t>
            </a:r>
            <a:r>
              <a:rPr lang="fr-FR" sz="1800" dirty="0" smtClean="0">
                <a:solidFill>
                  <a:srgbClr val="FFFFFF"/>
                </a:solidFill>
                <a:latin typeface="Times New Roman" pitchFamily="18" charset="0"/>
                <a:cs typeface="Times New Roman" pitchFamily="18" charset="0"/>
              </a:rPr>
              <a:t>propagation de </a:t>
            </a:r>
            <a:r>
              <a:rPr lang="fr-FR" sz="1800" dirty="0">
                <a:solidFill>
                  <a:srgbClr val="FFFFFF"/>
                </a:solidFill>
                <a:latin typeface="Times New Roman" pitchFamily="18" charset="0"/>
                <a:cs typeface="Times New Roman" pitchFamily="18" charset="0"/>
              </a:rPr>
              <a:t>la </a:t>
            </a:r>
            <a:r>
              <a:rPr lang="fr-FR" sz="1800" dirty="0" smtClean="0">
                <a:solidFill>
                  <a:srgbClr val="FFFFFF"/>
                </a:solidFill>
                <a:latin typeface="Times New Roman" pitchFamily="18" charset="0"/>
                <a:cs typeface="Times New Roman" pitchFamily="18" charset="0"/>
              </a:rPr>
              <a:t>flamme.</a:t>
            </a:r>
          </a:p>
          <a:p>
            <a:pPr marL="285750" indent="-285750">
              <a:buFont typeface="Arial" pitchFamily="34" charset="0"/>
              <a:buChar char="•"/>
            </a:pPr>
            <a:r>
              <a:rPr lang="fr-FR" sz="1800" dirty="0">
                <a:solidFill>
                  <a:srgbClr val="FFFFFF"/>
                </a:solidFill>
                <a:latin typeface="Times New Roman" pitchFamily="18" charset="0"/>
                <a:cs typeface="Times New Roman" pitchFamily="18" charset="0"/>
              </a:rPr>
              <a:t>Des grilles de turbulence sont disposées autour des l’injecteurs pour brasser </a:t>
            </a:r>
            <a:r>
              <a:rPr lang="fr-FR" sz="1800" dirty="0" smtClean="0">
                <a:solidFill>
                  <a:srgbClr val="FFFFFF"/>
                </a:solidFill>
                <a:latin typeface="Times New Roman" pitchFamily="18" charset="0"/>
                <a:cs typeface="Times New Roman" pitchFamily="18" charset="0"/>
              </a:rPr>
              <a:t>et </a:t>
            </a:r>
            <a:r>
              <a:rPr lang="fr-FR" sz="1800" dirty="0" err="1" smtClean="0">
                <a:solidFill>
                  <a:srgbClr val="FFFFFF"/>
                </a:solidFill>
                <a:latin typeface="Times New Roman" pitchFamily="18" charset="0"/>
                <a:cs typeface="Times New Roman" pitchFamily="18" charset="0"/>
              </a:rPr>
              <a:t>homogéniser</a:t>
            </a:r>
            <a:r>
              <a:rPr lang="fr-FR" sz="1800" dirty="0" smtClean="0">
                <a:solidFill>
                  <a:srgbClr val="FFFFFF"/>
                </a:solidFill>
                <a:latin typeface="Times New Roman" pitchFamily="18" charset="0"/>
                <a:cs typeface="Times New Roman" pitchFamily="18" charset="0"/>
              </a:rPr>
              <a:t> </a:t>
            </a:r>
            <a:r>
              <a:rPr lang="fr-FR" sz="1800" dirty="0">
                <a:solidFill>
                  <a:srgbClr val="FFFFFF"/>
                </a:solidFill>
                <a:latin typeface="Times New Roman" pitchFamily="18" charset="0"/>
                <a:cs typeface="Times New Roman" pitchFamily="18" charset="0"/>
              </a:rPr>
              <a:t>le </a:t>
            </a:r>
            <a:r>
              <a:rPr lang="fr-FR" sz="1800" dirty="0" smtClean="0">
                <a:solidFill>
                  <a:srgbClr val="FFFFFF"/>
                </a:solidFill>
                <a:latin typeface="Times New Roman" pitchFamily="18" charset="0"/>
                <a:cs typeface="Times New Roman" pitchFamily="18" charset="0"/>
              </a:rPr>
              <a:t>mélange</a:t>
            </a:r>
          </a:p>
          <a:p>
            <a:pPr marL="285750" indent="-285750">
              <a:buFont typeface="Arial" pitchFamily="34" charset="0"/>
              <a:buChar char="•"/>
            </a:pPr>
            <a:r>
              <a:rPr lang="fr-FR" sz="1800" dirty="0">
                <a:solidFill>
                  <a:srgbClr val="FFFFFF"/>
                </a:solidFill>
                <a:latin typeface="Times New Roman" pitchFamily="18" charset="0"/>
                <a:cs typeface="Times New Roman" pitchFamily="18" charset="0"/>
              </a:rPr>
              <a:t> Les turbulences </a:t>
            </a:r>
            <a:r>
              <a:rPr lang="fr-FR" sz="1800" dirty="0" err="1">
                <a:solidFill>
                  <a:srgbClr val="FFFFFF"/>
                </a:solidFill>
                <a:latin typeface="Times New Roman" pitchFamily="18" charset="0"/>
                <a:cs typeface="Times New Roman" pitchFamily="18" charset="0"/>
              </a:rPr>
              <a:t>génerent</a:t>
            </a:r>
            <a:r>
              <a:rPr lang="fr-FR" sz="1800" dirty="0">
                <a:solidFill>
                  <a:srgbClr val="FFFFFF"/>
                </a:solidFill>
                <a:latin typeface="Times New Roman" pitchFamily="18" charset="0"/>
                <a:cs typeface="Times New Roman" pitchFamily="18" charset="0"/>
              </a:rPr>
              <a:t> des pertes de charges qui peuvent perturber </a:t>
            </a:r>
            <a:r>
              <a:rPr lang="fr-FR" sz="1800" dirty="0" smtClean="0">
                <a:solidFill>
                  <a:srgbClr val="FFFFFF"/>
                </a:solidFill>
                <a:latin typeface="Times New Roman" pitchFamily="18" charset="0"/>
                <a:cs typeface="Times New Roman" pitchFamily="18" charset="0"/>
              </a:rPr>
              <a:t>le fonctionnement </a:t>
            </a:r>
            <a:r>
              <a:rPr lang="fr-FR" sz="1800" dirty="0">
                <a:solidFill>
                  <a:srgbClr val="FFFFFF"/>
                </a:solidFill>
                <a:latin typeface="Times New Roman" pitchFamily="18" charset="0"/>
                <a:cs typeface="Times New Roman" pitchFamily="18" charset="0"/>
              </a:rPr>
              <a:t>de la chambre</a:t>
            </a:r>
            <a:endParaRPr lang="fr-FR" sz="1800" dirty="0" smtClean="0">
              <a:solidFill>
                <a:srgbClr val="FFFFFF"/>
              </a:solidFill>
              <a:latin typeface="Times New Roman" pitchFamily="18" charset="0"/>
              <a:cs typeface="Times New Roman" pitchFamily="18" charset="0"/>
            </a:endParaRPr>
          </a:p>
          <a:p>
            <a:endParaRPr lang="fr-FR" sz="1800" dirty="0">
              <a:solidFill>
                <a:srgbClr val="FFFFFF"/>
              </a:solidFill>
              <a:latin typeface="Times New Roman" pitchFamily="18" charset="0"/>
              <a:cs typeface="Times New Roman" pitchFamily="18" charset="0"/>
            </a:endParaRPr>
          </a:p>
        </p:txBody>
      </p:sp>
      <p:pic>
        <p:nvPicPr>
          <p:cNvPr id="6" name="Espace réservé pour une image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552" r="5552"/>
          <a:stretch>
            <a:fillRect/>
          </a:stretch>
        </p:blipFill>
        <p:spPr>
          <a:xfrm>
            <a:off x="7225866" y="-207818"/>
            <a:ext cx="5132388" cy="5132388"/>
          </a:xfrm>
        </p:spPr>
      </p:pic>
    </p:spTree>
    <p:extLst>
      <p:ext uri="{BB962C8B-B14F-4D97-AF65-F5344CB8AC3E}">
        <p14:creationId xmlns:p14="http://schemas.microsoft.com/office/powerpoint/2010/main" val="3909783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C15EE852-24F1-4643-8082-AB45CFF2BA10}"/>
              </a:ext>
            </a:extLst>
          </p:cNvPr>
          <p:cNvSpPr>
            <a:spLocks noGrp="1"/>
          </p:cNvSpPr>
          <p:nvPr>
            <p:ph type="title"/>
          </p:nvPr>
        </p:nvSpPr>
        <p:spPr>
          <a:xfrm>
            <a:off x="440027" y="175203"/>
            <a:ext cx="6431828" cy="1293379"/>
          </a:xfrm>
        </p:spPr>
        <p:txBody>
          <a:bodyPr>
            <a:normAutofit/>
          </a:bodyPr>
          <a:lstStyle/>
          <a:p>
            <a:pPr marL="742950" lvl="1" indent="-285750" algn="ctr">
              <a:lnSpc>
                <a:spcPct val="100000"/>
              </a:lnSpc>
            </a:pPr>
            <a:r>
              <a:rPr lang="en-US" sz="4000" b="1" dirty="0" smtClean="0">
                <a:solidFill>
                  <a:srgbClr val="FFFFFF"/>
                </a:solidFill>
                <a:latin typeface="Times New Roman" pitchFamily="18" charset="0"/>
                <a:cs typeface="Times New Roman" pitchFamily="18" charset="0"/>
              </a:rPr>
              <a:t>Distribution du mélange air carburant</a:t>
            </a:r>
          </a:p>
        </p:txBody>
      </p:sp>
      <p:sp>
        <p:nvSpPr>
          <p:cNvPr id="21" name="Slide Number Placeholder 20">
            <a:extLst>
              <a:ext uri="{FF2B5EF4-FFF2-40B4-BE49-F238E27FC236}">
                <a16:creationId xmlns=""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
        <p:nvSpPr>
          <p:cNvPr id="2" name="Espace réservé du contenu 1"/>
          <p:cNvSpPr>
            <a:spLocks noGrp="1"/>
          </p:cNvSpPr>
          <p:nvPr>
            <p:ph sz="quarter" idx="15"/>
          </p:nvPr>
        </p:nvSpPr>
        <p:spPr>
          <a:xfrm>
            <a:off x="190645" y="1894465"/>
            <a:ext cx="6695064" cy="4062990"/>
          </a:xfrm>
        </p:spPr>
        <p:txBody>
          <a:bodyPr/>
          <a:lstStyle/>
          <a:p>
            <a:r>
              <a:rPr lang="fr-FR" sz="2000" dirty="0" smtClean="0">
                <a:solidFill>
                  <a:srgbClr val="FFFFFF"/>
                </a:solidFill>
                <a:latin typeface="Times New Roman" pitchFamily="18" charset="0"/>
                <a:cs typeface="Times New Roman" pitchFamily="18" charset="0"/>
              </a:rPr>
              <a:t>Quelques aspects </a:t>
            </a:r>
            <a:r>
              <a:rPr lang="fr-FR" sz="2000" dirty="0">
                <a:solidFill>
                  <a:srgbClr val="FFFFFF"/>
                </a:solidFill>
                <a:latin typeface="Times New Roman" pitchFamily="18" charset="0"/>
                <a:cs typeface="Times New Roman" pitchFamily="18" charset="0"/>
              </a:rPr>
              <a:t>clés liés à la performance de cette distribution </a:t>
            </a:r>
            <a:r>
              <a:rPr lang="fr-FR" sz="2000" dirty="0" smtClean="0">
                <a:solidFill>
                  <a:srgbClr val="FFFFFF"/>
                </a:solidFill>
                <a:latin typeface="Times New Roman" pitchFamily="18" charset="0"/>
                <a:cs typeface="Times New Roman" pitchFamily="18" charset="0"/>
              </a:rPr>
              <a:t>:</a:t>
            </a:r>
          </a:p>
          <a:p>
            <a:pPr marL="342900" indent="-342900">
              <a:buFont typeface="Wingdings" pitchFamily="2" charset="2"/>
              <a:buChar char="ü"/>
            </a:pPr>
            <a:r>
              <a:rPr lang="fr-FR" sz="2000" dirty="0">
                <a:solidFill>
                  <a:srgbClr val="FFFFFF"/>
                </a:solidFill>
                <a:latin typeface="Times New Roman" pitchFamily="18" charset="0"/>
                <a:cs typeface="Times New Roman" pitchFamily="18" charset="0"/>
              </a:rPr>
              <a:t>Homogénéité du </a:t>
            </a:r>
            <a:r>
              <a:rPr lang="fr-FR" sz="2000" dirty="0" smtClean="0">
                <a:solidFill>
                  <a:srgbClr val="FFFFFF"/>
                </a:solidFill>
                <a:latin typeface="Times New Roman" pitchFamily="18" charset="0"/>
                <a:cs typeface="Times New Roman" pitchFamily="18" charset="0"/>
              </a:rPr>
              <a:t>Mélange.</a:t>
            </a:r>
          </a:p>
          <a:p>
            <a:pPr marL="342900" indent="-342900">
              <a:buFont typeface="Wingdings" pitchFamily="2" charset="2"/>
              <a:buChar char="ü"/>
            </a:pPr>
            <a:r>
              <a:rPr lang="fr-FR" sz="2000" dirty="0" smtClean="0">
                <a:solidFill>
                  <a:srgbClr val="FFFFFF"/>
                </a:solidFill>
                <a:latin typeface="Times New Roman" pitchFamily="18" charset="0"/>
                <a:cs typeface="Times New Roman" pitchFamily="18" charset="0"/>
              </a:rPr>
              <a:t>Contrôle Précis.</a:t>
            </a:r>
          </a:p>
          <a:p>
            <a:pPr marL="342900" indent="-342900">
              <a:buFont typeface="Wingdings" pitchFamily="2" charset="2"/>
              <a:buChar char="ü"/>
            </a:pPr>
            <a:r>
              <a:rPr lang="fr-FR" sz="2000" dirty="0" smtClean="0">
                <a:solidFill>
                  <a:srgbClr val="FFFFFF"/>
                </a:solidFill>
                <a:latin typeface="Times New Roman" pitchFamily="18" charset="0"/>
                <a:cs typeface="Times New Roman" pitchFamily="18" charset="0"/>
              </a:rPr>
              <a:t>Éviter </a:t>
            </a:r>
            <a:r>
              <a:rPr lang="fr-FR" sz="2000" dirty="0" smtClean="0">
                <a:solidFill>
                  <a:srgbClr val="FFFFFF"/>
                </a:solidFill>
                <a:latin typeface="Times New Roman" pitchFamily="18" charset="0"/>
                <a:cs typeface="Times New Roman" pitchFamily="18" charset="0"/>
              </a:rPr>
              <a:t>les </a:t>
            </a:r>
            <a:r>
              <a:rPr lang="fr-FR" sz="2000" dirty="0">
                <a:solidFill>
                  <a:srgbClr val="FFFFFF"/>
                </a:solidFill>
                <a:latin typeface="Times New Roman" pitchFamily="18" charset="0"/>
                <a:cs typeface="Times New Roman" pitchFamily="18" charset="0"/>
              </a:rPr>
              <a:t>Zones de Pauvreté ou de </a:t>
            </a:r>
            <a:r>
              <a:rPr lang="fr-FR" sz="2000" dirty="0" smtClean="0">
                <a:solidFill>
                  <a:srgbClr val="FFFFFF"/>
                </a:solidFill>
                <a:latin typeface="Times New Roman" pitchFamily="18" charset="0"/>
                <a:cs typeface="Times New Roman" pitchFamily="18" charset="0"/>
              </a:rPr>
              <a:t>Richesse. </a:t>
            </a:r>
          </a:p>
          <a:p>
            <a:pPr marL="342900" indent="-342900">
              <a:buFont typeface="Wingdings" pitchFamily="2" charset="2"/>
              <a:buChar char="ü"/>
            </a:pPr>
            <a:r>
              <a:rPr lang="fr-FR" sz="2000" dirty="0" smtClean="0">
                <a:solidFill>
                  <a:srgbClr val="FFFFFF"/>
                </a:solidFill>
                <a:latin typeface="Times New Roman" pitchFamily="18" charset="0"/>
                <a:cs typeface="Times New Roman" pitchFamily="18" charset="0"/>
              </a:rPr>
              <a:t>Prévention </a:t>
            </a:r>
            <a:r>
              <a:rPr lang="fr-FR" sz="2000" dirty="0">
                <a:solidFill>
                  <a:srgbClr val="FFFFFF"/>
                </a:solidFill>
                <a:latin typeface="Times New Roman" pitchFamily="18" charset="0"/>
                <a:cs typeface="Times New Roman" pitchFamily="18" charset="0"/>
              </a:rPr>
              <a:t>des Phénomènes de </a:t>
            </a:r>
            <a:r>
              <a:rPr lang="fr-FR" sz="2000" dirty="0" smtClean="0">
                <a:solidFill>
                  <a:srgbClr val="FFFFFF"/>
                </a:solidFill>
                <a:latin typeface="Times New Roman" pitchFamily="18" charset="0"/>
                <a:cs typeface="Times New Roman" pitchFamily="18" charset="0"/>
              </a:rPr>
              <a:t>Détente.</a:t>
            </a:r>
          </a:p>
          <a:p>
            <a:pPr marL="342900" indent="-342900">
              <a:buFont typeface="Wingdings" pitchFamily="2" charset="2"/>
              <a:buChar char="ü"/>
            </a:pPr>
            <a:r>
              <a:rPr lang="fr-FR" sz="2000" dirty="0" smtClean="0">
                <a:solidFill>
                  <a:srgbClr val="FFFFFF"/>
                </a:solidFill>
                <a:latin typeface="Times New Roman" pitchFamily="18" charset="0"/>
                <a:cs typeface="Times New Roman" pitchFamily="18" charset="0"/>
              </a:rPr>
              <a:t>Adaptabilité </a:t>
            </a:r>
            <a:r>
              <a:rPr lang="fr-FR" sz="2000" dirty="0">
                <a:solidFill>
                  <a:srgbClr val="FFFFFF"/>
                </a:solidFill>
                <a:latin typeface="Times New Roman" pitchFamily="18" charset="0"/>
                <a:cs typeface="Times New Roman" pitchFamily="18" charset="0"/>
              </a:rPr>
              <a:t>aux Conditions de </a:t>
            </a:r>
            <a:r>
              <a:rPr lang="fr-FR" sz="2000" dirty="0" smtClean="0">
                <a:solidFill>
                  <a:srgbClr val="FFFFFF"/>
                </a:solidFill>
                <a:latin typeface="Times New Roman" pitchFamily="18" charset="0"/>
                <a:cs typeface="Times New Roman" pitchFamily="18" charset="0"/>
              </a:rPr>
              <a:t>Fonctionnement.</a:t>
            </a:r>
          </a:p>
          <a:p>
            <a:endParaRPr lang="fr-FR" sz="2000" dirty="0">
              <a:latin typeface="Times New Roman" pitchFamily="18" charset="0"/>
              <a:cs typeface="Times New Roman" pitchFamily="18" charset="0"/>
            </a:endParaRPr>
          </a:p>
        </p:txBody>
      </p:sp>
      <p:pic>
        <p:nvPicPr>
          <p:cNvPr id="8" name="Espace réservé pour une image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460" r="18460"/>
          <a:stretch>
            <a:fillRect/>
          </a:stretch>
        </p:blipFill>
        <p:spPr>
          <a:xfrm>
            <a:off x="7392121" y="-202349"/>
            <a:ext cx="5132388" cy="5132388"/>
          </a:xfrm>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469" y="5283249"/>
            <a:ext cx="3747221" cy="126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1069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C15EE852-24F1-4643-8082-AB45CFF2BA10}"/>
              </a:ext>
            </a:extLst>
          </p:cNvPr>
          <p:cNvSpPr>
            <a:spLocks noGrp="1"/>
          </p:cNvSpPr>
          <p:nvPr>
            <p:ph type="title"/>
          </p:nvPr>
        </p:nvSpPr>
        <p:spPr>
          <a:xfrm>
            <a:off x="426172" y="138546"/>
            <a:ext cx="6431828" cy="1108363"/>
          </a:xfrm>
        </p:spPr>
        <p:txBody>
          <a:bodyPr>
            <a:noAutofit/>
          </a:bodyPr>
          <a:lstStyle/>
          <a:p>
            <a:pPr marL="800100" lvl="1" indent="-342900" algn="ctr">
              <a:lnSpc>
                <a:spcPct val="100000"/>
              </a:lnSpc>
            </a:pPr>
            <a:r>
              <a:rPr lang="en-US" sz="4000" b="1" dirty="0" smtClean="0">
                <a:solidFill>
                  <a:srgbClr val="FFFFFF"/>
                </a:solidFill>
                <a:latin typeface="Times New Roman" pitchFamily="18" charset="0"/>
                <a:cs typeface="Times New Roman" pitchFamily="18" charset="0"/>
              </a:rPr>
              <a:t/>
            </a:r>
            <a:br>
              <a:rPr lang="en-US" sz="4000" b="1" dirty="0" smtClean="0">
                <a:solidFill>
                  <a:srgbClr val="FFFFFF"/>
                </a:solidFill>
                <a:latin typeface="Times New Roman" pitchFamily="18" charset="0"/>
                <a:cs typeface="Times New Roman" pitchFamily="18" charset="0"/>
              </a:rPr>
            </a:br>
            <a:r>
              <a:rPr lang="en-US" sz="4000" b="1" dirty="0" err="1" smtClean="0">
                <a:solidFill>
                  <a:srgbClr val="FFFFFF"/>
                </a:solidFill>
                <a:latin typeface="Times New Roman" pitchFamily="18" charset="0"/>
                <a:cs typeface="Times New Roman" pitchFamily="18" charset="0"/>
              </a:rPr>
              <a:t>Efficacité</a:t>
            </a:r>
            <a:r>
              <a:rPr lang="en-US" sz="4000" b="1" dirty="0" smtClean="0">
                <a:solidFill>
                  <a:srgbClr val="FFFFFF"/>
                </a:solidFill>
                <a:latin typeface="Times New Roman" pitchFamily="18" charset="0"/>
                <a:cs typeface="Times New Roman" pitchFamily="18" charset="0"/>
              </a:rPr>
              <a:t> de combustion </a:t>
            </a:r>
            <a:endParaRPr lang="en-US" sz="4000" b="1" dirty="0">
              <a:solidFill>
                <a:srgbClr val="FFFFFF"/>
              </a:solidFill>
              <a:latin typeface="Times New Roman" pitchFamily="18" charset="0"/>
              <a:cs typeface="Times New Roman" pitchFamily="18" charset="0"/>
            </a:endParaRPr>
          </a:p>
        </p:txBody>
      </p:sp>
      <p:sp>
        <p:nvSpPr>
          <p:cNvPr id="21" name="Slide Number Placeholder 20">
            <a:extLst>
              <a:ext uri="{FF2B5EF4-FFF2-40B4-BE49-F238E27FC236}">
                <a16:creationId xmlns=""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
        <p:nvSpPr>
          <p:cNvPr id="2" name="Espace réservé du contenu 1"/>
          <p:cNvSpPr>
            <a:spLocks noGrp="1"/>
          </p:cNvSpPr>
          <p:nvPr>
            <p:ph sz="quarter" idx="15"/>
          </p:nvPr>
        </p:nvSpPr>
        <p:spPr>
          <a:xfrm>
            <a:off x="96983" y="1755920"/>
            <a:ext cx="6788726" cy="2351087"/>
          </a:xfrm>
        </p:spPr>
        <p:txBody>
          <a:bodyPr/>
          <a:lstStyle/>
          <a:p>
            <a:r>
              <a:rPr lang="fr-FR" sz="2000" dirty="0">
                <a:solidFill>
                  <a:srgbClr val="FFFFFF"/>
                </a:solidFill>
                <a:latin typeface="Times New Roman" panose="02020603050405020304" pitchFamily="18" charset="0"/>
                <a:cs typeface="Times New Roman" panose="02020603050405020304" pitchFamily="18" charset="0"/>
              </a:rPr>
              <a:t>L’efficacité globale de combustion est définie </a:t>
            </a:r>
            <a:r>
              <a:rPr lang="fr-FR" sz="2000" dirty="0" smtClean="0">
                <a:solidFill>
                  <a:srgbClr val="FFFFFF"/>
                </a:solidFill>
                <a:latin typeface="Times New Roman" panose="02020603050405020304" pitchFamily="18" charset="0"/>
                <a:cs typeface="Times New Roman" panose="02020603050405020304" pitchFamily="18" charset="0"/>
              </a:rPr>
              <a:t>comme :</a:t>
            </a:r>
          </a:p>
          <a:p>
            <a:r>
              <a:rPr lang="fr-FR" dirty="0" smtClean="0">
                <a:solidFill>
                  <a:srgbClr val="FFFFFF"/>
                </a:solidFill>
                <a:latin typeface="Times New Roman" panose="02020603050405020304" pitchFamily="18" charset="0"/>
                <a:cs typeface="Times New Roman" panose="02020603050405020304" pitchFamily="18" charset="0"/>
              </a:rPr>
              <a:t> </a:t>
            </a:r>
            <a:endParaRPr lang="fr-FR" dirty="0">
              <a:solidFill>
                <a:srgbClr val="FFFFFF"/>
              </a:solidFill>
              <a:latin typeface="Times New Roman" panose="02020603050405020304" pitchFamily="18" charset="0"/>
              <a:cs typeface="Times New Roman" panose="02020603050405020304" pitchFamily="18" charset="0"/>
            </a:endParaRPr>
          </a:p>
          <a:p>
            <a:endParaRPr lang="fr-FR" dirty="0"/>
          </a:p>
        </p:txBody>
      </p:sp>
      <p:pic>
        <p:nvPicPr>
          <p:cNvPr id="7" name="Image 6"/>
          <p:cNvPicPr>
            <a:picLocks noChangeAspect="1"/>
          </p:cNvPicPr>
          <p:nvPr/>
        </p:nvPicPr>
        <p:blipFill>
          <a:blip r:embed="rId2"/>
          <a:stretch>
            <a:fillRect/>
          </a:stretch>
        </p:blipFill>
        <p:spPr>
          <a:xfrm>
            <a:off x="464495" y="2879475"/>
            <a:ext cx="5665923" cy="1207616"/>
          </a:xfrm>
          <a:prstGeom prst="rect">
            <a:avLst/>
          </a:prstGeom>
        </p:spPr>
      </p:pic>
      <p:pic>
        <p:nvPicPr>
          <p:cNvPr id="5" name="Espace réservé pour une image  4"/>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9143" r="19143"/>
          <a:stretch>
            <a:fillRect/>
          </a:stretch>
        </p:blipFill>
        <p:spPr>
          <a:xfrm>
            <a:off x="7253772" y="-243913"/>
            <a:ext cx="5132388" cy="5132388"/>
          </a:xfrm>
        </p:spPr>
      </p:pic>
    </p:spTree>
    <p:extLst>
      <p:ext uri="{BB962C8B-B14F-4D97-AF65-F5344CB8AC3E}">
        <p14:creationId xmlns:p14="http://schemas.microsoft.com/office/powerpoint/2010/main" val="31472969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C15EE852-24F1-4643-8082-AB45CFF2BA10}"/>
              </a:ext>
            </a:extLst>
          </p:cNvPr>
          <p:cNvSpPr>
            <a:spLocks noGrp="1"/>
          </p:cNvSpPr>
          <p:nvPr>
            <p:ph type="title"/>
          </p:nvPr>
        </p:nvSpPr>
        <p:spPr>
          <a:xfrm>
            <a:off x="578573" y="138546"/>
            <a:ext cx="6431828" cy="817418"/>
          </a:xfrm>
        </p:spPr>
        <p:txBody>
          <a:bodyPr>
            <a:normAutofit fontScale="90000"/>
          </a:bodyPr>
          <a:lstStyle/>
          <a:p>
            <a:pPr marL="800100" lvl="1" indent="-342900">
              <a:lnSpc>
                <a:spcPct val="100000"/>
              </a:lnSpc>
            </a:pPr>
            <a:r>
              <a:rPr lang="en-US" sz="4000" b="1" dirty="0" smtClean="0">
                <a:solidFill>
                  <a:srgbClr val="FFFFFF"/>
                </a:solidFill>
                <a:latin typeface="Times New Roman" pitchFamily="18" charset="0"/>
                <a:cs typeface="Times New Roman" pitchFamily="18" charset="0"/>
              </a:rPr>
              <a:t/>
            </a:r>
            <a:br>
              <a:rPr lang="en-US" sz="4000" b="1" dirty="0" smtClean="0">
                <a:solidFill>
                  <a:srgbClr val="FFFFFF"/>
                </a:solidFill>
                <a:latin typeface="Times New Roman" pitchFamily="18" charset="0"/>
                <a:cs typeface="Times New Roman" pitchFamily="18" charset="0"/>
              </a:rPr>
            </a:br>
            <a:r>
              <a:rPr lang="en-US" sz="4000" b="1" dirty="0" err="1">
                <a:solidFill>
                  <a:srgbClr val="FFFFFF"/>
                </a:solidFill>
                <a:latin typeface="Times New Roman" pitchFamily="18" charset="0"/>
                <a:cs typeface="Times New Roman" pitchFamily="18" charset="0"/>
              </a:rPr>
              <a:t>I</a:t>
            </a:r>
            <a:r>
              <a:rPr lang="en-US" sz="4000" b="1" dirty="0" err="1" smtClean="0">
                <a:solidFill>
                  <a:srgbClr val="FFFFFF"/>
                </a:solidFill>
                <a:latin typeface="Times New Roman" pitchFamily="18" charset="0"/>
                <a:cs typeface="Times New Roman" pitchFamily="18" charset="0"/>
              </a:rPr>
              <a:t>ntensité</a:t>
            </a:r>
            <a:r>
              <a:rPr lang="en-US" sz="4000" b="1" dirty="0" smtClean="0">
                <a:solidFill>
                  <a:srgbClr val="FFFFFF"/>
                </a:solidFill>
                <a:latin typeface="Times New Roman" pitchFamily="18" charset="0"/>
                <a:cs typeface="Times New Roman" pitchFamily="18" charset="0"/>
              </a:rPr>
              <a:t> de </a:t>
            </a:r>
            <a:r>
              <a:rPr lang="en-US" sz="4000" b="1" dirty="0" smtClean="0">
                <a:solidFill>
                  <a:srgbClr val="FFFFFF"/>
                </a:solidFill>
                <a:latin typeface="Times New Roman" pitchFamily="18" charset="0"/>
                <a:cs typeface="Times New Roman" pitchFamily="18" charset="0"/>
              </a:rPr>
              <a:t>combustion </a:t>
            </a:r>
            <a:endParaRPr lang="en-US" sz="4000" b="1" dirty="0">
              <a:solidFill>
                <a:srgbClr val="FFFFFF"/>
              </a:solidFill>
              <a:latin typeface="Times New Roman" pitchFamily="18" charset="0"/>
              <a:cs typeface="Times New Roman" pitchFamily="18" charset="0"/>
            </a:endParaRPr>
          </a:p>
        </p:txBody>
      </p:sp>
      <p:sp>
        <p:nvSpPr>
          <p:cNvPr id="21" name="Slide Number Placeholder 20">
            <a:extLst>
              <a:ext uri="{FF2B5EF4-FFF2-40B4-BE49-F238E27FC236}">
                <a16:creationId xmlns=""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
        <p:nvSpPr>
          <p:cNvPr id="2" name="Espace réservé du contenu 1"/>
          <p:cNvSpPr>
            <a:spLocks noGrp="1"/>
          </p:cNvSpPr>
          <p:nvPr>
            <p:ph sz="quarter" idx="15"/>
          </p:nvPr>
        </p:nvSpPr>
        <p:spPr>
          <a:xfrm>
            <a:off x="96982" y="1755920"/>
            <a:ext cx="6871854" cy="2351087"/>
          </a:xfrm>
        </p:spPr>
        <p:txBody>
          <a:bodyPr/>
          <a:lstStyle/>
          <a:p>
            <a:r>
              <a:rPr lang="fr-FR" sz="1600" dirty="0" smtClean="0">
                <a:solidFill>
                  <a:srgbClr val="FFFFFF"/>
                </a:solidFill>
                <a:latin typeface="Times New Roman" panose="02020603050405020304" pitchFamily="18" charset="0"/>
                <a:cs typeface="Times New Roman" panose="02020603050405020304" pitchFamily="18" charset="0"/>
              </a:rPr>
              <a:t>    En </a:t>
            </a:r>
            <a:r>
              <a:rPr lang="fr-FR" sz="1600" dirty="0">
                <a:solidFill>
                  <a:srgbClr val="FFFFFF"/>
                </a:solidFill>
                <a:latin typeface="Times New Roman" panose="02020603050405020304" pitchFamily="18" charset="0"/>
                <a:cs typeface="Times New Roman" panose="02020603050405020304" pitchFamily="18" charset="0"/>
              </a:rPr>
              <a:t>parlant d'intensité de combustion, nous abordons la vigueur avec laquelle </a:t>
            </a:r>
            <a:r>
              <a:rPr lang="fr-FR" sz="1600" dirty="0" smtClean="0">
                <a:solidFill>
                  <a:srgbClr val="FFFFFF"/>
                </a:solidFill>
                <a:latin typeface="Times New Roman" panose="02020603050405020304" pitchFamily="18" charset="0"/>
                <a:cs typeface="Times New Roman" panose="02020603050405020304" pitchFamily="18" charset="0"/>
              </a:rPr>
              <a:t>la réaction </a:t>
            </a:r>
            <a:r>
              <a:rPr lang="fr-FR" sz="1600" dirty="0">
                <a:solidFill>
                  <a:srgbClr val="FFFFFF"/>
                </a:solidFill>
                <a:latin typeface="Times New Roman" panose="02020603050405020304" pitchFamily="18" charset="0"/>
                <a:cs typeface="Times New Roman" panose="02020603050405020304" pitchFamily="18" charset="0"/>
              </a:rPr>
              <a:t>se déroule. Une combustion vigoureuse est souvent synonyme d'une libération d'énergie rapide et efficace.</a:t>
            </a:r>
          </a:p>
          <a:p>
            <a:endParaRPr lang="fr-FR" dirty="0"/>
          </a:p>
        </p:txBody>
      </p:sp>
      <p:pic>
        <p:nvPicPr>
          <p:cNvPr id="7" name="Image 6"/>
          <p:cNvPicPr>
            <a:picLocks noChangeAspect="1"/>
          </p:cNvPicPr>
          <p:nvPr/>
        </p:nvPicPr>
        <p:blipFill>
          <a:blip r:embed="rId2"/>
          <a:stretch>
            <a:fillRect/>
          </a:stretch>
        </p:blipFill>
        <p:spPr>
          <a:xfrm>
            <a:off x="945364" y="3546765"/>
            <a:ext cx="5324933" cy="860818"/>
          </a:xfrm>
          <a:prstGeom prst="rect">
            <a:avLst/>
          </a:prstGeom>
        </p:spPr>
      </p:pic>
      <p:pic>
        <p:nvPicPr>
          <p:cNvPr id="5" name="Espace réservé pour une image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723" r="23723"/>
          <a:stretch>
            <a:fillRect/>
          </a:stretch>
        </p:blipFill>
        <p:spPr>
          <a:xfrm>
            <a:off x="7489300" y="-188494"/>
            <a:ext cx="5132388" cy="5132388"/>
          </a:xfrm>
        </p:spPr>
      </p:pic>
    </p:spTree>
    <p:extLst>
      <p:ext uri="{BB962C8B-B14F-4D97-AF65-F5344CB8AC3E}">
        <p14:creationId xmlns:p14="http://schemas.microsoft.com/office/powerpoint/2010/main" val="34406922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Topic One</a:t>
            </a:r>
            <a:br>
              <a:rPr lang="en-US" dirty="0"/>
            </a:br>
            <a:endParaRPr lang="en-US" dirty="0"/>
          </a:p>
        </p:txBody>
      </p:sp>
      <p:sp>
        <p:nvSpPr>
          <p:cNvPr id="3" name="Subtitle 2">
            <a:extLst>
              <a:ext uri="{FF2B5EF4-FFF2-40B4-BE49-F238E27FC236}">
                <a16:creationId xmlns="" xmlns:a16="http://schemas.microsoft.com/office/drawing/2014/main" id="{855FC34B-AEBB-4162-8BC0-9234A2B83958}"/>
              </a:ext>
            </a:extLst>
          </p:cNvPr>
          <p:cNvSpPr>
            <a:spLocks noGrp="1"/>
          </p:cNvSpPr>
          <p:nvPr>
            <p:ph type="subTitle" idx="1"/>
          </p:nvPr>
        </p:nvSpPr>
        <p:spPr>
          <a:xfrm>
            <a:off x="0" y="4327140"/>
            <a:ext cx="11576868" cy="2530860"/>
          </a:xfrm>
        </p:spPr>
        <p:txBody>
          <a:bodyPr/>
          <a:lstStyle/>
          <a:p>
            <a:r>
              <a:rPr lang="en-US" dirty="0"/>
              <a:t>Subtitle</a:t>
            </a:r>
          </a:p>
        </p:txBody>
      </p:sp>
      <p:sp>
        <p:nvSpPr>
          <p:cNvPr id="4" name="AutoShape 2" descr="Download Ansys Student | Workbench-based Simulation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64" y="1315316"/>
            <a:ext cx="67056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Espace réservé pour une image  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734" b="7734"/>
          <a:stretch>
            <a:fillRect/>
          </a:stretch>
        </p:blipFill>
        <p:spPr>
          <a:xfrm>
            <a:off x="0" y="0"/>
            <a:ext cx="12192000" cy="6858000"/>
          </a:xfrm>
        </p:spPr>
      </p:pic>
      <p:sp>
        <p:nvSpPr>
          <p:cNvPr id="15" name="Rectangle 14"/>
          <p:cNvSpPr/>
          <p:nvPr/>
        </p:nvSpPr>
        <p:spPr>
          <a:xfrm>
            <a:off x="0" y="5140036"/>
            <a:ext cx="12192000" cy="1482437"/>
          </a:xfrm>
          <a:prstGeom prst="rect">
            <a:avLst/>
          </a:prstGeom>
          <a:ln>
            <a:solidFill>
              <a:srgbClr val="002060"/>
            </a:solidFill>
          </a:ln>
          <a:effectLst>
            <a:softEdge rad="1270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err="1">
                <a:solidFill>
                  <a:srgbClr val="FFFFFF"/>
                </a:solidFill>
                <a:latin typeface="Times New Roman" pitchFamily="18" charset="0"/>
                <a:cs typeface="Times New Roman" pitchFamily="18" charset="0"/>
              </a:rPr>
              <a:t>Partie</a:t>
            </a:r>
            <a:r>
              <a:rPr lang="en-US" sz="3200" b="1" dirty="0">
                <a:solidFill>
                  <a:srgbClr val="FFFFFF"/>
                </a:solidFill>
                <a:latin typeface="Times New Roman" pitchFamily="18" charset="0"/>
                <a:cs typeface="Times New Roman" pitchFamily="18" charset="0"/>
              </a:rPr>
              <a:t> III : Simulation des performances </a:t>
            </a:r>
            <a:r>
              <a:rPr lang="en-US" sz="3200" b="1" dirty="0" err="1">
                <a:solidFill>
                  <a:srgbClr val="FFFFFF"/>
                </a:solidFill>
                <a:latin typeface="Times New Roman" pitchFamily="18" charset="0"/>
                <a:cs typeface="Times New Roman" pitchFamily="18" charset="0"/>
              </a:rPr>
              <a:t>sur</a:t>
            </a:r>
            <a:r>
              <a:rPr lang="en-US" sz="3200" b="1" dirty="0">
                <a:solidFill>
                  <a:srgbClr val="FFFFFF"/>
                </a:solidFill>
                <a:latin typeface="Times New Roman" pitchFamily="18" charset="0"/>
                <a:cs typeface="Times New Roman" pitchFamily="18" charset="0"/>
              </a:rPr>
              <a:t> ANSYS FLUENT</a:t>
            </a:r>
          </a:p>
        </p:txBody>
      </p:sp>
    </p:spTree>
    <p:extLst>
      <p:ext uri="{BB962C8B-B14F-4D97-AF65-F5344CB8AC3E}">
        <p14:creationId xmlns:p14="http://schemas.microsoft.com/office/powerpoint/2010/main" val="2305106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 xmlns:a16="http://schemas.microsoft.com/office/drawing/2014/main" id="{C0287FEC-3826-4868-8D93-52429C6156F5}"/>
              </a:ext>
            </a:extLst>
          </p:cNvPr>
          <p:cNvSpPr>
            <a:spLocks noGrp="1"/>
          </p:cNvSpPr>
          <p:nvPr>
            <p:ph sz="quarter" idx="15"/>
          </p:nvPr>
        </p:nvSpPr>
        <p:spPr>
          <a:xfrm>
            <a:off x="817418" y="4508500"/>
            <a:ext cx="10666405" cy="1563688"/>
          </a:xfrm>
        </p:spPr>
        <p:txBody>
          <a:bodyPr>
            <a:normAutofit/>
          </a:bodyPr>
          <a:lstStyle/>
          <a:p>
            <a:pPr algn="ctr"/>
            <a:r>
              <a:rPr lang="fr-FR" dirty="0">
                <a:solidFill>
                  <a:srgbClr val="FFFFFF"/>
                </a:solidFill>
                <a:latin typeface="Times New Roman" pitchFamily="18" charset="0"/>
                <a:cs typeface="Times New Roman" pitchFamily="18" charset="0"/>
              </a:rPr>
              <a:t>Permet d'étudier un système, de faire des expériences, sans avoir à assumer les coûts véritables de nos erreurs, de prédire le comportement d'un système</a:t>
            </a:r>
            <a:endParaRPr lang="en-US" dirty="0">
              <a:solidFill>
                <a:srgbClr val="FFFFFF"/>
              </a:solidFill>
              <a:latin typeface="Times New Roman" pitchFamily="18" charset="0"/>
              <a:cs typeface="Times New Roman" pitchFamily="18" charset="0"/>
            </a:endParaRPr>
          </a:p>
        </p:txBody>
      </p:sp>
      <p:sp>
        <p:nvSpPr>
          <p:cNvPr id="6" name="Slide Number Placeholder 5">
            <a:extLst>
              <a:ext uri="{FF2B5EF4-FFF2-40B4-BE49-F238E27FC236}">
                <a16:creationId xmlns=""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pic>
        <p:nvPicPr>
          <p:cNvPr id="3" name="Espace réservé pour une image  2"/>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8365" b="8365"/>
          <a:stretch>
            <a:fillRect/>
          </a:stretch>
        </p:blipFill>
        <p:spPr/>
      </p:pic>
    </p:spTree>
    <p:extLst>
      <p:ext uri="{BB962C8B-B14F-4D97-AF65-F5344CB8AC3E}">
        <p14:creationId xmlns:p14="http://schemas.microsoft.com/office/powerpoint/2010/main" val="35215613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11" name="Espace réservé pour une image  10"/>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6066" r="16066"/>
          <a:stretch>
            <a:fillRect/>
          </a:stretch>
        </p:blipFill>
        <p:spPr/>
      </p:pic>
      <p:pic>
        <p:nvPicPr>
          <p:cNvPr id="19460" name="Picture 4" descr="Fichier:ANSYS logo.png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614" y="5245979"/>
            <a:ext cx="2892424" cy="93492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27</a:t>
            </a:fld>
            <a:endParaRPr lang="en-US" dirty="0"/>
          </a:p>
        </p:txBody>
      </p:sp>
    </p:spTree>
    <p:extLst>
      <p:ext uri="{BB962C8B-B14F-4D97-AF65-F5344CB8AC3E}">
        <p14:creationId xmlns:p14="http://schemas.microsoft.com/office/powerpoint/2010/main" val="2162764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3" name="Espace réservé pour une image  2"/>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1977" r="11977"/>
          <a:stretch>
            <a:fillRect/>
          </a:stretch>
        </p:blipFill>
        <p:spPr>
          <a:xfrm>
            <a:off x="3034145" y="748146"/>
            <a:ext cx="6095524" cy="4616159"/>
          </a:xfrm>
        </p:spPr>
      </p:pic>
      <p:pic>
        <p:nvPicPr>
          <p:cNvPr id="19458" name="Picture 2" descr="DS-CATIA-Logo - 3DPartFin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960" y="4264285"/>
            <a:ext cx="2761614" cy="223345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28</a:t>
            </a:fld>
            <a:endParaRPr lang="en-US" dirty="0"/>
          </a:p>
        </p:txBody>
      </p:sp>
    </p:spTree>
    <p:extLst>
      <p:ext uri="{BB962C8B-B14F-4D97-AF65-F5344CB8AC3E}">
        <p14:creationId xmlns:p14="http://schemas.microsoft.com/office/powerpoint/2010/main" val="2444639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4" name="Espace réservé pour une image  3"/>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0161" r="10161"/>
          <a:stretch>
            <a:fillRect/>
          </a:stretch>
        </p:blipFill>
        <p:spPr/>
      </p:pic>
      <p:pic>
        <p:nvPicPr>
          <p:cNvPr id="20482" name="Picture 2" descr="DS-CATIA-Logo - 3DPartFin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743" y="4229484"/>
            <a:ext cx="2886418" cy="233439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29</a:t>
            </a:fld>
            <a:endParaRPr lang="en-US" dirty="0"/>
          </a:p>
        </p:txBody>
      </p:sp>
    </p:spTree>
    <p:extLst>
      <p:ext uri="{BB962C8B-B14F-4D97-AF65-F5344CB8AC3E}">
        <p14:creationId xmlns:p14="http://schemas.microsoft.com/office/powerpoint/2010/main" val="1742368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Topic One</a:t>
            </a:r>
            <a:br>
              <a:rPr lang="en-US" dirty="0"/>
            </a:br>
            <a:endParaRPr lang="en-US" dirty="0"/>
          </a:p>
        </p:txBody>
      </p:sp>
      <p:sp>
        <p:nvSpPr>
          <p:cNvPr id="3" name="Subtitle 2">
            <a:extLst>
              <a:ext uri="{FF2B5EF4-FFF2-40B4-BE49-F238E27FC236}">
                <a16:creationId xmlns="" xmlns:a16="http://schemas.microsoft.com/office/drawing/2014/main" id="{855FC34B-AEBB-4162-8BC0-9234A2B83958}"/>
              </a:ext>
            </a:extLst>
          </p:cNvPr>
          <p:cNvSpPr>
            <a:spLocks noGrp="1"/>
          </p:cNvSpPr>
          <p:nvPr>
            <p:ph type="subTitle" idx="1"/>
          </p:nvPr>
        </p:nvSpPr>
        <p:spPr>
          <a:xfrm>
            <a:off x="0" y="4327140"/>
            <a:ext cx="11576868" cy="2530860"/>
          </a:xfrm>
        </p:spPr>
        <p:txBody>
          <a:bodyPr/>
          <a:lstStyle/>
          <a:p>
            <a:r>
              <a:rPr lang="en-US" dirty="0"/>
              <a:t>Subtitle</a:t>
            </a:r>
          </a:p>
        </p:txBody>
      </p:sp>
      <p:sp>
        <p:nvSpPr>
          <p:cNvPr id="4" name="AutoShape 2" descr="Download Ansys Student | Workbench-based Simulation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64" y="1315316"/>
            <a:ext cx="67056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Espace réservé pour une image  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734" b="7734"/>
          <a:stretch>
            <a:fillRect/>
          </a:stretch>
        </p:blipFill>
        <p:spPr>
          <a:xfrm>
            <a:off x="0" y="0"/>
            <a:ext cx="12192000" cy="6858000"/>
          </a:xfrm>
        </p:spPr>
      </p:pic>
      <p:sp>
        <p:nvSpPr>
          <p:cNvPr id="15" name="Rectangle 14"/>
          <p:cNvSpPr/>
          <p:nvPr/>
        </p:nvSpPr>
        <p:spPr>
          <a:xfrm>
            <a:off x="0" y="5140036"/>
            <a:ext cx="12192000" cy="1482437"/>
          </a:xfrm>
          <a:prstGeom prst="rect">
            <a:avLst/>
          </a:prstGeom>
          <a:ln>
            <a:solidFill>
              <a:srgbClr val="002060"/>
            </a:solidFill>
          </a:ln>
          <a:effectLst>
            <a:softEdge rad="1270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i="1" dirty="0" err="1">
                <a:solidFill>
                  <a:srgbClr val="FFFFFF"/>
                </a:solidFill>
                <a:latin typeface="Times New Roman" pitchFamily="18" charset="0"/>
                <a:cs typeface="Times New Roman" pitchFamily="18" charset="0"/>
              </a:rPr>
              <a:t>Partie</a:t>
            </a:r>
            <a:r>
              <a:rPr lang="en-US" sz="3600" b="1" i="1" dirty="0">
                <a:solidFill>
                  <a:srgbClr val="FFFFFF"/>
                </a:solidFill>
                <a:latin typeface="Times New Roman" pitchFamily="18" charset="0"/>
                <a:cs typeface="Times New Roman" pitchFamily="18" charset="0"/>
              </a:rPr>
              <a:t> I : Introduction </a:t>
            </a:r>
            <a:r>
              <a:rPr lang="en-US" sz="3600" b="1" i="1" dirty="0" err="1" smtClean="0">
                <a:solidFill>
                  <a:srgbClr val="FFFFFF"/>
                </a:solidFill>
                <a:latin typeface="Times New Roman" pitchFamily="18" charset="0"/>
                <a:cs typeface="Times New Roman" pitchFamily="18" charset="0"/>
              </a:rPr>
              <a:t>générale</a:t>
            </a:r>
            <a:r>
              <a:rPr lang="en-US" sz="3600" b="1" i="1" dirty="0" smtClean="0">
                <a:solidFill>
                  <a:srgbClr val="FFFFFF"/>
                </a:solidFill>
                <a:latin typeface="Times New Roman" pitchFamily="18" charset="0"/>
                <a:cs typeface="Times New Roman" pitchFamily="18" charset="0"/>
              </a:rPr>
              <a:t> </a:t>
            </a:r>
            <a:endParaRPr lang="fr-FR" sz="3600" i="1" dirty="0"/>
          </a:p>
        </p:txBody>
      </p:sp>
    </p:spTree>
    <p:extLst>
      <p:ext uri="{BB962C8B-B14F-4D97-AF65-F5344CB8AC3E}">
        <p14:creationId xmlns:p14="http://schemas.microsoft.com/office/powerpoint/2010/main" val="1118628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3" name="Espace réservé pour une image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309" r="21309"/>
          <a:stretch>
            <a:fillRect/>
          </a:stretch>
        </p:blipFill>
        <p:spPr/>
      </p:pic>
      <p:pic>
        <p:nvPicPr>
          <p:cNvPr id="7" name="Picture 4" descr="Fichier:ANSYS logo.pn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614" y="5245979"/>
            <a:ext cx="2892424" cy="93492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30</a:t>
            </a:fld>
            <a:endParaRPr lang="en-US" dirty="0"/>
          </a:p>
        </p:txBody>
      </p:sp>
    </p:spTree>
    <p:extLst>
      <p:ext uri="{BB962C8B-B14F-4D97-AF65-F5344CB8AC3E}">
        <p14:creationId xmlns:p14="http://schemas.microsoft.com/office/powerpoint/2010/main" val="2862592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21506" name="Picture 2" descr="DS-CATIA-Logo - 3DPart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216" y="4175268"/>
            <a:ext cx="2717556" cy="2197823"/>
          </a:xfrm>
          <a:prstGeom prst="rect">
            <a:avLst/>
          </a:prstGeom>
          <a:noFill/>
          <a:extLst>
            <a:ext uri="{909E8E84-426E-40DD-AFC4-6F175D3DCCD1}">
              <a14:hiddenFill xmlns:a14="http://schemas.microsoft.com/office/drawing/2010/main">
                <a:solidFill>
                  <a:srgbClr val="FFFFFF"/>
                </a:solidFill>
              </a14:hiddenFill>
            </a:ext>
          </a:extLst>
        </p:spPr>
      </p:pic>
      <p:pic>
        <p:nvPicPr>
          <p:cNvPr id="6" name="Espace réservé pour une image  5"/>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35" t="600" r="-183"/>
          <a:stretch/>
        </p:blipFill>
        <p:spPr>
          <a:xfrm>
            <a:off x="3041087" y="845126"/>
            <a:ext cx="6352295" cy="4585855"/>
          </a:xfrm>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31</a:t>
            </a:fld>
            <a:endParaRPr lang="en-US" dirty="0"/>
          </a:p>
        </p:txBody>
      </p:sp>
    </p:spTree>
    <p:extLst>
      <p:ext uri="{BB962C8B-B14F-4D97-AF65-F5344CB8AC3E}">
        <p14:creationId xmlns:p14="http://schemas.microsoft.com/office/powerpoint/2010/main" val="1389721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3" name="Espace réservé pour une image  2"/>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2818" r="12818"/>
          <a:stretch>
            <a:fillRect/>
          </a:stretch>
        </p:blipFill>
        <p:spPr/>
      </p:pic>
      <p:pic>
        <p:nvPicPr>
          <p:cNvPr id="21506" name="Picture 2" descr="DS-CATIA-Logo - 3DPartFin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216" y="4175268"/>
            <a:ext cx="2717556" cy="2197823"/>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32</a:t>
            </a:fld>
            <a:endParaRPr lang="en-US" dirty="0"/>
          </a:p>
        </p:txBody>
      </p:sp>
    </p:spTree>
    <p:extLst>
      <p:ext uri="{BB962C8B-B14F-4D97-AF65-F5344CB8AC3E}">
        <p14:creationId xmlns:p14="http://schemas.microsoft.com/office/powerpoint/2010/main" val="504321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193964" y="180108"/>
            <a:ext cx="5298868" cy="1288473"/>
          </a:xfrm>
        </p:spPr>
        <p:txBody>
          <a:bodyPr/>
          <a:lstStyle/>
          <a:p>
            <a:r>
              <a:rPr lang="en-US" sz="4000" dirty="0" err="1" smtClean="0">
                <a:latin typeface="Times New Roman" pitchFamily="18" charset="0"/>
                <a:cs typeface="Times New Roman" pitchFamily="18" charset="0"/>
              </a:rPr>
              <a:t>Géometrie</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pic>
        <p:nvPicPr>
          <p:cNvPr id="21506" name="Picture 2" descr="DS-CATIA-Logo - 3DPart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216" y="4175268"/>
            <a:ext cx="2717556" cy="2197823"/>
          </a:xfrm>
          <a:prstGeom prst="rect">
            <a:avLst/>
          </a:prstGeom>
          <a:noFill/>
          <a:extLst>
            <a:ext uri="{909E8E84-426E-40DD-AFC4-6F175D3DCCD1}">
              <a14:hiddenFill xmlns:a14="http://schemas.microsoft.com/office/drawing/2010/main">
                <a:solidFill>
                  <a:srgbClr val="FFFFFF"/>
                </a:solidFill>
              </a14:hiddenFill>
            </a:ext>
          </a:extLst>
        </p:spPr>
      </p:pic>
      <p:pic>
        <p:nvPicPr>
          <p:cNvPr id="4" name="Espace réservé pour une image  3"/>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874" b="1874"/>
          <a:stretch>
            <a:fillRect/>
          </a:stretch>
        </p:blipFill>
        <p:spPr>
          <a:xfrm>
            <a:off x="3048000" y="762000"/>
            <a:ext cx="6095524" cy="4616159"/>
          </a:xfrm>
        </p:spPr>
      </p:pic>
      <p:sp>
        <p:nvSpPr>
          <p:cNvPr id="5" name="Espace réservé du numéro de diapositive 4"/>
          <p:cNvSpPr>
            <a:spLocks noGrp="1"/>
          </p:cNvSpPr>
          <p:nvPr>
            <p:ph type="sldNum" sz="quarter" idx="12"/>
          </p:nvPr>
        </p:nvSpPr>
        <p:spPr/>
        <p:txBody>
          <a:bodyPr/>
          <a:lstStyle/>
          <a:p>
            <a:fld id="{D643A852-0206-46AC-B0EB-645612933129}" type="slidenum">
              <a:rPr lang="en-US" smtClean="0"/>
              <a:pPr/>
              <a:t>33</a:t>
            </a:fld>
            <a:endParaRPr lang="en-US" dirty="0"/>
          </a:p>
        </p:txBody>
      </p:sp>
    </p:spTree>
    <p:extLst>
      <p:ext uri="{BB962C8B-B14F-4D97-AF65-F5344CB8AC3E}">
        <p14:creationId xmlns:p14="http://schemas.microsoft.com/office/powerpoint/2010/main" val="2913892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34</a:t>
            </a:fld>
            <a:endParaRPr lang="en-US"/>
          </a:p>
        </p:txBody>
      </p:sp>
      <p:pic>
        <p:nvPicPr>
          <p:cNvPr id="8" name="Espace réservé pour une image  7"/>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2553" t="269" r="3663" b="-4632"/>
          <a:stretch/>
        </p:blipFill>
        <p:spPr>
          <a:xfrm>
            <a:off x="3560618" y="906489"/>
            <a:ext cx="6733309" cy="5356240"/>
          </a:xfrm>
        </p:spPr>
      </p:pic>
      <p:pic>
        <p:nvPicPr>
          <p:cNvPr id="10" name="Picture 4" descr="Fichier:ANSYS logo.png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512" y="5781413"/>
            <a:ext cx="2892424" cy="93492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8"/>
          <p:cNvSpPr>
            <a:spLocks noGrp="1"/>
          </p:cNvSpPr>
          <p:nvPr>
            <p:ph type="title"/>
          </p:nvPr>
        </p:nvSpPr>
        <p:spPr>
          <a:xfrm>
            <a:off x="287627" y="277091"/>
            <a:ext cx="4048845" cy="942109"/>
          </a:xfrm>
        </p:spPr>
        <p:txBody>
          <a:bodyPr/>
          <a:lstStyle/>
          <a:p>
            <a:r>
              <a:rPr lang="fr-FR" dirty="0" smtClean="0">
                <a:latin typeface="Times New Roman" pitchFamily="18" charset="0"/>
                <a:cs typeface="Times New Roman" pitchFamily="18" charset="0"/>
              </a:rPr>
              <a:t>Maillage </a:t>
            </a:r>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val="3662103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35</a:t>
            </a:fld>
            <a:endParaRPr lang="en-US"/>
          </a:p>
        </p:txBody>
      </p:sp>
      <p:pic>
        <p:nvPicPr>
          <p:cNvPr id="10" name="Picture 4" descr="Fichier:ANSYS logo.pn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512" y="5781413"/>
            <a:ext cx="2892424" cy="93492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8"/>
          <p:cNvSpPr>
            <a:spLocks noGrp="1"/>
          </p:cNvSpPr>
          <p:nvPr>
            <p:ph type="title"/>
          </p:nvPr>
        </p:nvSpPr>
        <p:spPr>
          <a:xfrm>
            <a:off x="287627" y="277091"/>
            <a:ext cx="4048845" cy="942109"/>
          </a:xfrm>
        </p:spPr>
        <p:txBody>
          <a:bodyPr/>
          <a:lstStyle/>
          <a:p>
            <a:r>
              <a:rPr lang="fr-FR" dirty="0" smtClean="0">
                <a:latin typeface="Times New Roman" pitchFamily="18" charset="0"/>
                <a:cs typeface="Times New Roman" pitchFamily="18" charset="0"/>
              </a:rPr>
              <a:t>Maillage </a:t>
            </a:r>
            <a:endParaRPr lang="fr-FR" dirty="0">
              <a:latin typeface="Times New Roman" pitchFamily="18" charset="0"/>
              <a:cs typeface="Times New Roman" pitchFamily="18" charset="0"/>
            </a:endParaRPr>
          </a:p>
        </p:txBody>
      </p:sp>
      <p:pic>
        <p:nvPicPr>
          <p:cNvPr id="3" name="Espace réservé pour une image  2"/>
          <p:cNvPicPr>
            <a:picLocks noGrp="1" noChangeAspect="1"/>
          </p:cNvPicPr>
          <p:nvPr>
            <p:ph type="pic" sz="quarter" idx="13"/>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4078" t="3779" r="32468" b="-3779"/>
          <a:stretch/>
        </p:blipFill>
        <p:spPr>
          <a:xfrm>
            <a:off x="3061855" y="656633"/>
            <a:ext cx="7606342" cy="5132388"/>
          </a:xfrm>
        </p:spPr>
      </p:pic>
    </p:spTree>
    <p:extLst>
      <p:ext uri="{BB962C8B-B14F-4D97-AF65-F5344CB8AC3E}">
        <p14:creationId xmlns:p14="http://schemas.microsoft.com/office/powerpoint/2010/main" val="11483119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36</a:t>
            </a:fld>
            <a:endParaRPr lang="en-US"/>
          </a:p>
        </p:txBody>
      </p:sp>
      <p:pic>
        <p:nvPicPr>
          <p:cNvPr id="10" name="Picture 4" descr="Fichier:ANSYS logo.pn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512" y="5781413"/>
            <a:ext cx="2892424" cy="93492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8"/>
          <p:cNvSpPr>
            <a:spLocks noGrp="1"/>
          </p:cNvSpPr>
          <p:nvPr>
            <p:ph type="title"/>
          </p:nvPr>
        </p:nvSpPr>
        <p:spPr>
          <a:xfrm>
            <a:off x="152261" y="221672"/>
            <a:ext cx="4048845" cy="942109"/>
          </a:xfrm>
        </p:spPr>
        <p:txBody>
          <a:bodyPr/>
          <a:lstStyle/>
          <a:p>
            <a:r>
              <a:rPr lang="fr-FR" dirty="0" smtClean="0">
                <a:latin typeface="Times New Roman" pitchFamily="18" charset="0"/>
                <a:cs typeface="Times New Roman" pitchFamily="18" charset="0"/>
              </a:rPr>
              <a:t>Maillage </a:t>
            </a:r>
            <a:endParaRPr lang="fr-FR" dirty="0">
              <a:latin typeface="Times New Roman" pitchFamily="18" charset="0"/>
              <a:cs typeface="Times New Roman" pitchFamily="18" charset="0"/>
            </a:endParaRPr>
          </a:p>
        </p:txBody>
      </p:sp>
      <p:pic>
        <p:nvPicPr>
          <p:cNvPr id="4" name="Espace réservé pour une image  3"/>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9718" t="-4967" r="21541" b="-8958"/>
          <a:stretch/>
        </p:blipFill>
        <p:spPr>
          <a:xfrm>
            <a:off x="2992582" y="401782"/>
            <a:ext cx="7370618" cy="5847093"/>
          </a:xfrm>
        </p:spPr>
      </p:pic>
    </p:spTree>
    <p:extLst>
      <p:ext uri="{BB962C8B-B14F-4D97-AF65-F5344CB8AC3E}">
        <p14:creationId xmlns:p14="http://schemas.microsoft.com/office/powerpoint/2010/main" val="39489507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37</a:t>
            </a:fld>
            <a:endParaRPr lang="en-US"/>
          </a:p>
        </p:txBody>
      </p:sp>
      <p:pic>
        <p:nvPicPr>
          <p:cNvPr id="10" name="Picture 4" descr="Fichier:ANSYS logo.png — Wikipé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512" y="5781413"/>
            <a:ext cx="2892424" cy="93492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8"/>
          <p:cNvSpPr>
            <a:spLocks noGrp="1"/>
          </p:cNvSpPr>
          <p:nvPr>
            <p:ph type="title"/>
          </p:nvPr>
        </p:nvSpPr>
        <p:spPr>
          <a:xfrm>
            <a:off x="179970" y="207818"/>
            <a:ext cx="4048845" cy="942109"/>
          </a:xfrm>
        </p:spPr>
        <p:txBody>
          <a:bodyPr/>
          <a:lstStyle/>
          <a:p>
            <a:r>
              <a:rPr lang="fr-FR" dirty="0" smtClean="0">
                <a:latin typeface="Times New Roman" pitchFamily="18" charset="0"/>
                <a:cs typeface="Times New Roman" pitchFamily="18" charset="0"/>
              </a:rPr>
              <a:t>Maillage </a:t>
            </a:r>
            <a:endParaRPr lang="fr-FR" dirty="0">
              <a:latin typeface="Times New Roman" pitchFamily="18" charset="0"/>
              <a:cs typeface="Times New Roman" pitchFamily="18" charset="0"/>
            </a:endParaRPr>
          </a:p>
        </p:txBody>
      </p:sp>
      <p:pic>
        <p:nvPicPr>
          <p:cNvPr id="3" name="Espace réservé pour une image  2"/>
          <p:cNvPicPr>
            <a:picLocks noGrp="1" noChangeAspect="1"/>
          </p:cNvPicPr>
          <p:nvPr>
            <p:ph type="pic" sz="quarter" idx="13"/>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14232" r="11927"/>
          <a:stretch/>
        </p:blipFill>
        <p:spPr>
          <a:xfrm>
            <a:off x="2505512" y="704442"/>
            <a:ext cx="7398328" cy="5349993"/>
          </a:xfrm>
        </p:spPr>
      </p:pic>
    </p:spTree>
    <p:extLst>
      <p:ext uri="{BB962C8B-B14F-4D97-AF65-F5344CB8AC3E}">
        <p14:creationId xmlns:p14="http://schemas.microsoft.com/office/powerpoint/2010/main" val="3289086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xmlns=""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38</a:t>
            </a:fld>
            <a:endParaRPr lang="en-US" dirty="0"/>
          </a:p>
        </p:txBody>
      </p:sp>
      <p:pic>
        <p:nvPicPr>
          <p:cNvPr id="7" name="Espace réservé pour une image  6"/>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1856" r="798"/>
          <a:stretch/>
        </p:blipFill>
        <p:spPr>
          <a:xfrm>
            <a:off x="1" y="0"/>
            <a:ext cx="3186544" cy="2202508"/>
          </a:xfrm>
        </p:spPr>
      </p:pic>
      <p:pic>
        <p:nvPicPr>
          <p:cNvPr id="9" name="Espace réservé pour une image  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063" r="11063"/>
          <a:stretch>
            <a:fillRect/>
          </a:stretch>
        </p:blipFill>
        <p:spPr>
          <a:xfrm>
            <a:off x="-1" y="2188654"/>
            <a:ext cx="3186545" cy="2327746"/>
          </a:xfrm>
        </p:spPr>
      </p:pic>
      <p:pic>
        <p:nvPicPr>
          <p:cNvPr id="11" name="Espace réservé pour une image  10"/>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11929" r="1654"/>
          <a:stretch/>
        </p:blipFill>
        <p:spPr>
          <a:xfrm>
            <a:off x="0" y="4475018"/>
            <a:ext cx="3186545" cy="2382982"/>
          </a:xfrm>
        </p:spPr>
      </p:pic>
      <p:sp>
        <p:nvSpPr>
          <p:cNvPr id="13" name="ZoneTexte 12"/>
          <p:cNvSpPr txBox="1"/>
          <p:nvPr/>
        </p:nvSpPr>
        <p:spPr>
          <a:xfrm>
            <a:off x="3186545" y="270816"/>
            <a:ext cx="9005455" cy="707886"/>
          </a:xfrm>
          <a:prstGeom prst="rect">
            <a:avLst/>
          </a:prstGeom>
          <a:noFill/>
        </p:spPr>
        <p:txBody>
          <a:bodyPr wrap="square" rtlCol="0">
            <a:spAutoFit/>
          </a:bodyPr>
          <a:lstStyle/>
          <a:p>
            <a:pPr algn="ctr"/>
            <a:r>
              <a:rPr lang="fr-FR" sz="4000" dirty="0" smtClean="0">
                <a:latin typeface="Times New Roman" pitchFamily="18" charset="0"/>
                <a:cs typeface="Times New Roman" pitchFamily="18" charset="0"/>
              </a:rPr>
              <a:t>Configuration </a:t>
            </a:r>
            <a:endParaRPr lang="fr-FR" sz="4000" dirty="0">
              <a:latin typeface="Times New Roman" pitchFamily="18" charset="0"/>
              <a:cs typeface="Times New Roman" pitchFamily="18" charset="0"/>
            </a:endParaRPr>
          </a:p>
        </p:txBody>
      </p:sp>
      <p:sp>
        <p:nvSpPr>
          <p:cNvPr id="17" name="ZoneTexte 16"/>
          <p:cNvSpPr txBox="1"/>
          <p:nvPr/>
        </p:nvSpPr>
        <p:spPr>
          <a:xfrm>
            <a:off x="3186544" y="2473688"/>
            <a:ext cx="9005455" cy="2123658"/>
          </a:xfrm>
          <a:prstGeom prst="rect">
            <a:avLst/>
          </a:prstGeom>
          <a:noFill/>
        </p:spPr>
        <p:txBody>
          <a:bodyPr wrap="square" rtlCol="0">
            <a:spAutoFit/>
          </a:bodyPr>
          <a:lstStyle/>
          <a:p>
            <a:pPr algn="ctr"/>
            <a:endParaRPr lang="fr-FR" sz="2000" dirty="0" smtClean="0">
              <a:latin typeface="Times New Roman" pitchFamily="18" charset="0"/>
              <a:cs typeface="Times New Roman" pitchFamily="18" charset="0"/>
            </a:endParaRPr>
          </a:p>
          <a:p>
            <a:pPr algn="ctr"/>
            <a:endParaRPr lang="fr-FR" sz="2000" dirty="0">
              <a:latin typeface="Times New Roman" pitchFamily="18" charset="0"/>
              <a:cs typeface="Times New Roman" pitchFamily="18" charset="0"/>
            </a:endParaRPr>
          </a:p>
          <a:p>
            <a:pPr algn="ctr"/>
            <a:endParaRPr lang="fr-FR" sz="2000" dirty="0" smtClean="0">
              <a:latin typeface="Times New Roman" pitchFamily="18" charset="0"/>
              <a:cs typeface="Times New Roman" pitchFamily="18" charset="0"/>
            </a:endParaRPr>
          </a:p>
          <a:p>
            <a:pPr marL="342900" indent="-342900" algn="ctr">
              <a:buFont typeface="Arial" pitchFamily="34" charset="0"/>
              <a:buChar char="•"/>
            </a:pPr>
            <a:r>
              <a:rPr lang="fr-FR" sz="2400" dirty="0" smtClean="0">
                <a:latin typeface="Times New Roman" pitchFamily="18" charset="0"/>
                <a:cs typeface="Times New Roman" pitchFamily="18" charset="0"/>
              </a:rPr>
              <a:t>Distribution de pression </a:t>
            </a:r>
          </a:p>
          <a:p>
            <a:pPr marL="342900" indent="-342900" algn="ctr">
              <a:buFont typeface="Arial" pitchFamily="34" charset="0"/>
              <a:buChar char="•"/>
            </a:pPr>
            <a:r>
              <a:rPr lang="fr-FR" sz="2400" dirty="0" smtClean="0">
                <a:latin typeface="Times New Roman" pitchFamily="18" charset="0"/>
                <a:cs typeface="Times New Roman" pitchFamily="18" charset="0"/>
              </a:rPr>
              <a:t>Distribution de température </a:t>
            </a:r>
          </a:p>
          <a:p>
            <a:pPr marL="342900" indent="-342900" algn="ctr">
              <a:buFont typeface="Arial" pitchFamily="34" charset="0"/>
              <a:buChar char="•"/>
            </a:pPr>
            <a:r>
              <a:rPr lang="fr-FR" sz="2400" dirty="0" smtClean="0">
                <a:latin typeface="Times New Roman" pitchFamily="18" charset="0"/>
                <a:cs typeface="Times New Roman" pitchFamily="18" charset="0"/>
              </a:rPr>
              <a:t>Distribution de turbulence</a:t>
            </a:r>
            <a:endParaRPr lang="fr-FR" sz="2400" dirty="0">
              <a:latin typeface="Times New Roman" pitchFamily="18" charset="0"/>
              <a:cs typeface="Times New Roman" pitchFamily="18" charset="0"/>
            </a:endParaRPr>
          </a:p>
        </p:txBody>
      </p:sp>
      <p:cxnSp>
        <p:nvCxnSpPr>
          <p:cNvPr id="18" name="Connecteur droit avec flèche 17"/>
          <p:cNvCxnSpPr/>
          <p:nvPr/>
        </p:nvCxnSpPr>
        <p:spPr>
          <a:xfrm>
            <a:off x="3186545" y="3283527"/>
            <a:ext cx="2812473" cy="360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V="1">
            <a:off x="3186545" y="4059382"/>
            <a:ext cx="2646219" cy="184265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2" name="Connecteur droit avec flèche 21"/>
          <p:cNvCxnSpPr/>
          <p:nvPr/>
        </p:nvCxnSpPr>
        <p:spPr>
          <a:xfrm>
            <a:off x="3186545" y="1136073"/>
            <a:ext cx="2646219" cy="32419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880284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Topic One</a:t>
            </a:r>
            <a:br>
              <a:rPr lang="en-US" dirty="0"/>
            </a:br>
            <a:endParaRPr lang="en-US" dirty="0"/>
          </a:p>
        </p:txBody>
      </p:sp>
      <p:sp>
        <p:nvSpPr>
          <p:cNvPr id="3" name="Subtitle 2">
            <a:extLst>
              <a:ext uri="{FF2B5EF4-FFF2-40B4-BE49-F238E27FC236}">
                <a16:creationId xmlns="" xmlns:a16="http://schemas.microsoft.com/office/drawing/2014/main" id="{855FC34B-AEBB-4162-8BC0-9234A2B83958}"/>
              </a:ext>
            </a:extLst>
          </p:cNvPr>
          <p:cNvSpPr>
            <a:spLocks noGrp="1"/>
          </p:cNvSpPr>
          <p:nvPr>
            <p:ph type="subTitle" idx="1"/>
          </p:nvPr>
        </p:nvSpPr>
        <p:spPr>
          <a:xfrm>
            <a:off x="0" y="4327140"/>
            <a:ext cx="11576868" cy="2530860"/>
          </a:xfrm>
        </p:spPr>
        <p:txBody>
          <a:bodyPr/>
          <a:lstStyle/>
          <a:p>
            <a:r>
              <a:rPr lang="en-US" dirty="0"/>
              <a:t>Subtitle</a:t>
            </a:r>
          </a:p>
        </p:txBody>
      </p:sp>
      <p:sp>
        <p:nvSpPr>
          <p:cNvPr id="4" name="AutoShape 2" descr="Download Ansys Student | Workbench-based Simulation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964" y="1315316"/>
            <a:ext cx="67056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Espace réservé pour une image  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734" b="7734"/>
          <a:stretch>
            <a:fillRect/>
          </a:stretch>
        </p:blipFill>
        <p:spPr>
          <a:xfrm>
            <a:off x="0" y="0"/>
            <a:ext cx="12192000" cy="6858000"/>
          </a:xfrm>
        </p:spPr>
      </p:pic>
      <p:sp>
        <p:nvSpPr>
          <p:cNvPr id="15" name="Rectangle 14"/>
          <p:cNvSpPr/>
          <p:nvPr/>
        </p:nvSpPr>
        <p:spPr>
          <a:xfrm>
            <a:off x="0" y="5140036"/>
            <a:ext cx="12192000" cy="1482437"/>
          </a:xfrm>
          <a:prstGeom prst="rect">
            <a:avLst/>
          </a:prstGeom>
          <a:ln>
            <a:solidFill>
              <a:srgbClr val="002060"/>
            </a:solidFill>
          </a:ln>
          <a:effectLst>
            <a:softEdge rad="12700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dirty="0" err="1">
                <a:solidFill>
                  <a:srgbClr val="FFFFFF"/>
                </a:solidFill>
                <a:latin typeface="Times New Roman" pitchFamily="18" charset="0"/>
                <a:cs typeface="Times New Roman" pitchFamily="18" charset="0"/>
              </a:rPr>
              <a:t>Partie</a:t>
            </a:r>
            <a:r>
              <a:rPr lang="en-US" sz="3200" b="1" dirty="0">
                <a:solidFill>
                  <a:srgbClr val="FFFFFF"/>
                </a:solidFill>
                <a:latin typeface="Times New Roman" pitchFamily="18" charset="0"/>
                <a:cs typeface="Times New Roman" pitchFamily="18" charset="0"/>
              </a:rPr>
              <a:t> </a:t>
            </a:r>
            <a:r>
              <a:rPr lang="en-US" sz="3200" b="1" dirty="0" smtClean="0">
                <a:solidFill>
                  <a:srgbClr val="FFFFFF"/>
                </a:solidFill>
                <a:latin typeface="Times New Roman" pitchFamily="18" charset="0"/>
                <a:cs typeface="Times New Roman" pitchFamily="18" charset="0"/>
              </a:rPr>
              <a:t>VI :Conclusion </a:t>
            </a:r>
            <a:endParaRPr lang="en-US" sz="3200" b="1" dirty="0">
              <a:solidFill>
                <a:srgbClr val="FFFFFF"/>
              </a:solidFill>
              <a:latin typeface="Times New Roman" pitchFamily="18" charset="0"/>
              <a:cs typeface="Times New Roman" pitchFamily="18" charset="0"/>
            </a:endParaRPr>
          </a:p>
        </p:txBody>
      </p:sp>
    </p:spTree>
    <p:extLst>
      <p:ext uri="{BB962C8B-B14F-4D97-AF65-F5344CB8AC3E}">
        <p14:creationId xmlns:p14="http://schemas.microsoft.com/office/powerpoint/2010/main" val="2187665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 xmlns:a16="http://schemas.microsoft.com/office/drawing/2014/main" id="{3408A721-3F05-2984-FC02-8CE14FFF8FE8}"/>
              </a:ext>
              <a:ext uri="{C183D7F6-B498-43B3-948B-1728B52AA6E4}">
                <adec:decorative xmlns="" xmlns:adec="http://schemas.microsoft.com/office/drawing/2017/decorative" val="1"/>
              </a:ext>
            </a:extLst>
          </p:cNvPr>
          <p:cNvCxnSpPr>
            <a:cxnSpLocks/>
          </p:cNvCxnSpPr>
          <p:nvPr/>
        </p:nvCxnSpPr>
        <p:spPr>
          <a:xfrm>
            <a:off x="10884166" y="0"/>
            <a:ext cx="0" cy="2826327"/>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Espace réservé pour une image  5"/>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7888" r="7888"/>
          <a:stretch>
            <a:fillRect/>
          </a:stretch>
        </p:blipFill>
        <p:spPr>
          <a:xfrm>
            <a:off x="5228651" y="3214255"/>
            <a:ext cx="6963350" cy="3643745"/>
          </a:xfrm>
        </p:spPr>
      </p:pic>
      <p:sp>
        <p:nvSpPr>
          <p:cNvPr id="12" name="Sous-titre 11"/>
          <p:cNvSpPr>
            <a:spLocks noGrp="1"/>
          </p:cNvSpPr>
          <p:nvPr>
            <p:ph type="subTitle" idx="1"/>
          </p:nvPr>
        </p:nvSpPr>
        <p:spPr>
          <a:xfrm>
            <a:off x="342761" y="1593273"/>
            <a:ext cx="9992730" cy="1371600"/>
          </a:xfrm>
        </p:spPr>
        <p:txBody>
          <a:bodyPr/>
          <a:lstStyle/>
          <a:p>
            <a:pPr marL="285750" indent="-285750">
              <a:buFont typeface="Arial" pitchFamily="34" charset="0"/>
              <a:buChar char="•"/>
            </a:pPr>
            <a:r>
              <a:rPr lang="en-US" sz="1800" dirty="0">
                <a:solidFill>
                  <a:srgbClr val="FFFFFF"/>
                </a:solidFill>
                <a:latin typeface="Times New Roman" pitchFamily="18" charset="0"/>
                <a:cs typeface="Times New Roman" pitchFamily="18" charset="0"/>
              </a:rPr>
              <a:t>Un </a:t>
            </a:r>
            <a:r>
              <a:rPr lang="en-US" sz="1800" dirty="0" err="1">
                <a:solidFill>
                  <a:srgbClr val="FFFFFF"/>
                </a:solidFill>
                <a:latin typeface="Times New Roman" pitchFamily="18" charset="0"/>
                <a:cs typeface="Times New Roman" pitchFamily="18" charset="0"/>
              </a:rPr>
              <a:t>moteur</a:t>
            </a:r>
            <a:r>
              <a:rPr lang="en-US" sz="1800" dirty="0">
                <a:solidFill>
                  <a:srgbClr val="FFFFFF"/>
                </a:solidFill>
                <a:latin typeface="Times New Roman" pitchFamily="18" charset="0"/>
                <a:cs typeface="Times New Roman" pitchFamily="18" charset="0"/>
              </a:rPr>
              <a:t> à </a:t>
            </a:r>
            <a:r>
              <a:rPr lang="en-US" sz="1800" dirty="0" err="1">
                <a:solidFill>
                  <a:srgbClr val="FFFFFF"/>
                </a:solidFill>
                <a:latin typeface="Times New Roman" pitchFamily="18" charset="0"/>
                <a:cs typeface="Times New Roman" pitchFamily="18" charset="0"/>
              </a:rPr>
              <a:t>réaction</a:t>
            </a:r>
            <a:r>
              <a:rPr lang="en-US" sz="1800" dirty="0">
                <a:solidFill>
                  <a:srgbClr val="FFFFFF"/>
                </a:solidFill>
                <a:latin typeface="Times New Roman" pitchFamily="18" charset="0"/>
                <a:cs typeface="Times New Roman" pitchFamily="18" charset="0"/>
              </a:rPr>
              <a:t> </a:t>
            </a:r>
            <a:r>
              <a:rPr lang="en-US" sz="1800" dirty="0" err="1">
                <a:solidFill>
                  <a:srgbClr val="FFFFFF"/>
                </a:solidFill>
                <a:latin typeface="Times New Roman" pitchFamily="18" charset="0"/>
                <a:cs typeface="Times New Roman" pitchFamily="18" charset="0"/>
              </a:rPr>
              <a:t>est</a:t>
            </a:r>
            <a:r>
              <a:rPr lang="en-US" sz="1800" dirty="0">
                <a:solidFill>
                  <a:srgbClr val="FFFFFF"/>
                </a:solidFill>
                <a:latin typeface="Times New Roman" pitchFamily="18" charset="0"/>
                <a:cs typeface="Times New Roman" pitchFamily="18" charset="0"/>
              </a:rPr>
              <a:t> </a:t>
            </a:r>
            <a:r>
              <a:rPr lang="en-US" sz="1800" dirty="0" smtClean="0">
                <a:solidFill>
                  <a:srgbClr val="FFFFFF"/>
                </a:solidFill>
                <a:latin typeface="Times New Roman" pitchFamily="18" charset="0"/>
                <a:cs typeface="Times New Roman" pitchFamily="18" charset="0"/>
              </a:rPr>
              <a:t> un </a:t>
            </a:r>
            <a:r>
              <a:rPr lang="en-US" sz="1800" dirty="0" err="1">
                <a:solidFill>
                  <a:srgbClr val="FFFFFF"/>
                </a:solidFill>
                <a:latin typeface="Times New Roman" pitchFamily="18" charset="0"/>
                <a:cs typeface="Times New Roman" pitchFamily="18" charset="0"/>
              </a:rPr>
              <a:t>moteur</a:t>
            </a:r>
            <a:r>
              <a:rPr lang="en-US" sz="1800" dirty="0">
                <a:solidFill>
                  <a:srgbClr val="FFFFFF"/>
                </a:solidFill>
                <a:latin typeface="Times New Roman" pitchFamily="18" charset="0"/>
                <a:cs typeface="Times New Roman" pitchFamily="18" charset="0"/>
              </a:rPr>
              <a:t> </a:t>
            </a:r>
            <a:r>
              <a:rPr lang="en-US" sz="1800" dirty="0" err="1">
                <a:solidFill>
                  <a:srgbClr val="FFFFFF"/>
                </a:solidFill>
                <a:latin typeface="Times New Roman" pitchFamily="18" charset="0"/>
                <a:cs typeface="Times New Roman" pitchFamily="18" charset="0"/>
              </a:rPr>
              <a:t>destiné</a:t>
            </a:r>
            <a:r>
              <a:rPr lang="en-US" sz="1800" dirty="0">
                <a:solidFill>
                  <a:srgbClr val="FFFFFF"/>
                </a:solidFill>
                <a:latin typeface="Times New Roman" pitchFamily="18" charset="0"/>
                <a:cs typeface="Times New Roman" pitchFamily="18" charset="0"/>
              </a:rPr>
              <a:t> à la propulsion d'un </a:t>
            </a:r>
            <a:r>
              <a:rPr lang="en-US" sz="1800" dirty="0" err="1">
                <a:solidFill>
                  <a:srgbClr val="FFFFFF"/>
                </a:solidFill>
                <a:latin typeface="Times New Roman" pitchFamily="18" charset="0"/>
                <a:cs typeface="Times New Roman" pitchFamily="18" charset="0"/>
              </a:rPr>
              <a:t>véhicule</a:t>
            </a:r>
            <a:r>
              <a:rPr lang="en-US" sz="1800" dirty="0">
                <a:solidFill>
                  <a:srgbClr val="FFFFFF"/>
                </a:solidFill>
                <a:latin typeface="Times New Roman" pitchFamily="18" charset="0"/>
                <a:cs typeface="Times New Roman" pitchFamily="18" charset="0"/>
              </a:rPr>
              <a:t> </a:t>
            </a:r>
            <a:r>
              <a:rPr lang="en-US" sz="1800" dirty="0" err="1">
                <a:solidFill>
                  <a:srgbClr val="FFFFFF"/>
                </a:solidFill>
                <a:latin typeface="Times New Roman" pitchFamily="18" charset="0"/>
                <a:cs typeface="Times New Roman" pitchFamily="18" charset="0"/>
              </a:rPr>
              <a:t>etreposant</a:t>
            </a:r>
            <a:r>
              <a:rPr lang="en-US" sz="1800" dirty="0">
                <a:solidFill>
                  <a:srgbClr val="FFFFFF"/>
                </a:solidFill>
                <a:latin typeface="Times New Roman" pitchFamily="18" charset="0"/>
                <a:cs typeface="Times New Roman" pitchFamily="18" charset="0"/>
              </a:rPr>
              <a:t> </a:t>
            </a:r>
            <a:r>
              <a:rPr lang="en-US" sz="1800" dirty="0" err="1">
                <a:solidFill>
                  <a:srgbClr val="FFFFFF"/>
                </a:solidFill>
                <a:latin typeface="Times New Roman" pitchFamily="18" charset="0"/>
                <a:cs typeface="Times New Roman" pitchFamily="18" charset="0"/>
              </a:rPr>
              <a:t>sur</a:t>
            </a:r>
            <a:r>
              <a:rPr lang="en-US" sz="1800" dirty="0">
                <a:solidFill>
                  <a:srgbClr val="FFFFFF"/>
                </a:solidFill>
                <a:latin typeface="Times New Roman" pitchFamily="18" charset="0"/>
                <a:cs typeface="Times New Roman" pitchFamily="18" charset="0"/>
              </a:rPr>
              <a:t> la projection d'un </a:t>
            </a:r>
            <a:r>
              <a:rPr lang="en-US" sz="1800" dirty="0" err="1">
                <a:solidFill>
                  <a:srgbClr val="FFFFFF"/>
                </a:solidFill>
                <a:latin typeface="Times New Roman" pitchFamily="18" charset="0"/>
                <a:cs typeface="Times New Roman" pitchFamily="18" charset="0"/>
              </a:rPr>
              <a:t>gaz</a:t>
            </a:r>
            <a:r>
              <a:rPr lang="en-US" sz="1800" dirty="0">
                <a:solidFill>
                  <a:srgbClr val="FFFFFF"/>
                </a:solidFill>
                <a:latin typeface="Times New Roman" pitchFamily="18" charset="0"/>
                <a:cs typeface="Times New Roman" pitchFamily="18" charset="0"/>
              </a:rPr>
              <a:t> à </a:t>
            </a:r>
            <a:r>
              <a:rPr lang="en-US" sz="1800" dirty="0" err="1">
                <a:solidFill>
                  <a:srgbClr val="FFFFFF"/>
                </a:solidFill>
                <a:latin typeface="Times New Roman" pitchFamily="18" charset="0"/>
                <a:cs typeface="Times New Roman" pitchFamily="18" charset="0"/>
              </a:rPr>
              <a:t>grande</a:t>
            </a:r>
            <a:r>
              <a:rPr lang="en-US" sz="1800" dirty="0">
                <a:solidFill>
                  <a:srgbClr val="FFFFFF"/>
                </a:solidFill>
                <a:latin typeface="Times New Roman" pitchFamily="18" charset="0"/>
                <a:cs typeface="Times New Roman" pitchFamily="18" charset="0"/>
              </a:rPr>
              <a:t> </a:t>
            </a:r>
            <a:r>
              <a:rPr lang="en-US" sz="1800" dirty="0" err="1">
                <a:solidFill>
                  <a:srgbClr val="FFFFFF"/>
                </a:solidFill>
                <a:latin typeface="Times New Roman" pitchFamily="18" charset="0"/>
                <a:cs typeface="Times New Roman" pitchFamily="18" charset="0"/>
              </a:rPr>
              <a:t>vitesse</a:t>
            </a:r>
            <a:r>
              <a:rPr lang="en-US" sz="1800" dirty="0">
                <a:solidFill>
                  <a:srgbClr val="FFFFFF"/>
                </a:solidFill>
                <a:latin typeface="Times New Roman" pitchFamily="18" charset="0"/>
                <a:cs typeface="Times New Roman" pitchFamily="18" charset="0"/>
              </a:rPr>
              <a:t> </a:t>
            </a:r>
            <a:r>
              <a:rPr lang="en-US" sz="1800" dirty="0" err="1">
                <a:solidFill>
                  <a:srgbClr val="FFFFFF"/>
                </a:solidFill>
                <a:latin typeface="Times New Roman" pitchFamily="18" charset="0"/>
                <a:cs typeface="Times New Roman" pitchFamily="18" charset="0"/>
              </a:rPr>
              <a:t>vers</a:t>
            </a:r>
            <a:r>
              <a:rPr lang="en-US" sz="1800" dirty="0">
                <a:solidFill>
                  <a:srgbClr val="FFFFFF"/>
                </a:solidFill>
                <a:latin typeface="Times New Roman" pitchFamily="18" charset="0"/>
                <a:cs typeface="Times New Roman" pitchFamily="18" charset="0"/>
              </a:rPr>
              <a:t> </a:t>
            </a:r>
            <a:r>
              <a:rPr lang="en-US" sz="1800" dirty="0" err="1" smtClean="0">
                <a:solidFill>
                  <a:srgbClr val="FFFFFF"/>
                </a:solidFill>
                <a:latin typeface="Times New Roman" pitchFamily="18" charset="0"/>
                <a:cs typeface="Times New Roman" pitchFamily="18" charset="0"/>
              </a:rPr>
              <a:t>l'arrière</a:t>
            </a:r>
            <a:endParaRPr lang="en-US" sz="1800" dirty="0" smtClean="0">
              <a:solidFill>
                <a:srgbClr val="FFFFFF"/>
              </a:solidFill>
              <a:latin typeface="Times New Roman" pitchFamily="18" charset="0"/>
              <a:cs typeface="Times New Roman" pitchFamily="18" charset="0"/>
            </a:endParaRPr>
          </a:p>
          <a:p>
            <a:pPr marL="285750" indent="-285750">
              <a:buFont typeface="Arial" pitchFamily="34" charset="0"/>
              <a:buChar char="•"/>
            </a:pPr>
            <a:r>
              <a:rPr lang="en-US" sz="1800" dirty="0" smtClean="0">
                <a:solidFill>
                  <a:srgbClr val="FFFFFF"/>
                </a:solidFill>
                <a:latin typeface="Times New Roman" pitchFamily="18" charset="0"/>
                <a:cs typeface="Times New Roman" pitchFamily="18" charset="0"/>
              </a:rPr>
              <a:t>Il </a:t>
            </a:r>
            <a:r>
              <a:rPr lang="en-US" sz="1800" dirty="0" err="1" smtClean="0">
                <a:solidFill>
                  <a:srgbClr val="FFFFFF"/>
                </a:solidFill>
                <a:latin typeface="Times New Roman" pitchFamily="18" charset="0"/>
                <a:cs typeface="Times New Roman" pitchFamily="18" charset="0"/>
              </a:rPr>
              <a:t>fonctionne</a:t>
            </a:r>
            <a:r>
              <a:rPr lang="en-US" sz="1800" dirty="0" smtClean="0">
                <a:solidFill>
                  <a:srgbClr val="FFFFFF"/>
                </a:solidFill>
                <a:latin typeface="Times New Roman" pitchFamily="18" charset="0"/>
                <a:cs typeface="Times New Roman" pitchFamily="18" charset="0"/>
              </a:rPr>
              <a:t>  </a:t>
            </a:r>
            <a:r>
              <a:rPr lang="en-US" sz="1800" dirty="0">
                <a:solidFill>
                  <a:srgbClr val="FFFFFF"/>
                </a:solidFill>
                <a:latin typeface="Times New Roman" pitchFamily="18" charset="0"/>
                <a:cs typeface="Times New Roman" pitchFamily="18" charset="0"/>
              </a:rPr>
              <a:t>par </a:t>
            </a:r>
            <a:r>
              <a:rPr lang="en-US" sz="1800" dirty="0" smtClean="0">
                <a:solidFill>
                  <a:srgbClr val="FFFFFF"/>
                </a:solidFill>
                <a:latin typeface="Times New Roman" pitchFamily="18" charset="0"/>
                <a:cs typeface="Times New Roman" pitchFamily="18" charset="0"/>
              </a:rPr>
              <a:t>la 3émé </a:t>
            </a:r>
            <a:r>
              <a:rPr lang="en-US" sz="1800" dirty="0" err="1">
                <a:solidFill>
                  <a:srgbClr val="FFFFFF"/>
                </a:solidFill>
                <a:latin typeface="Times New Roman" pitchFamily="18" charset="0"/>
                <a:cs typeface="Times New Roman" pitchFamily="18" charset="0"/>
              </a:rPr>
              <a:t>loi</a:t>
            </a:r>
            <a:r>
              <a:rPr lang="en-US" sz="1800" dirty="0">
                <a:solidFill>
                  <a:srgbClr val="FFFFFF"/>
                </a:solidFill>
                <a:latin typeface="Times New Roman" pitchFamily="18" charset="0"/>
                <a:cs typeface="Times New Roman" pitchFamily="18" charset="0"/>
              </a:rPr>
              <a:t> de Newton (action-</a:t>
            </a:r>
            <a:r>
              <a:rPr lang="en-US" sz="1800" dirty="0" err="1">
                <a:solidFill>
                  <a:srgbClr val="FFFFFF"/>
                </a:solidFill>
                <a:latin typeface="Times New Roman" pitchFamily="18" charset="0"/>
                <a:cs typeface="Times New Roman" pitchFamily="18" charset="0"/>
              </a:rPr>
              <a:t>réaction</a:t>
            </a:r>
            <a:r>
              <a:rPr lang="en-US" sz="1800" dirty="0">
                <a:solidFill>
                  <a:srgbClr val="FFFFFF"/>
                </a:solidFill>
                <a:latin typeface="Times New Roman" pitchFamily="18" charset="0"/>
                <a:cs typeface="Times New Roman" pitchFamily="18" charset="0"/>
              </a:rPr>
              <a:t>)</a:t>
            </a:r>
          </a:p>
          <a:p>
            <a:pPr algn="ctr"/>
            <a:endParaRPr lang="en-US" sz="1800" dirty="0">
              <a:solidFill>
                <a:srgbClr val="FFFFFF"/>
              </a:solidFill>
              <a:latin typeface="Times New Roman" pitchFamily="18" charset="0"/>
              <a:cs typeface="Times New Roman" pitchFamily="18" charset="0"/>
            </a:endParaRPr>
          </a:p>
          <a:p>
            <a:endParaRPr lang="fr-FR" dirty="0"/>
          </a:p>
        </p:txBody>
      </p:sp>
      <p:sp>
        <p:nvSpPr>
          <p:cNvPr id="14" name="Rectangle 13"/>
          <p:cNvSpPr/>
          <p:nvPr/>
        </p:nvSpPr>
        <p:spPr>
          <a:xfrm>
            <a:off x="2676403" y="570406"/>
            <a:ext cx="7152920" cy="707886"/>
          </a:xfrm>
          <a:prstGeom prst="rect">
            <a:avLst/>
          </a:prstGeom>
        </p:spPr>
        <p:txBody>
          <a:bodyPr wrap="none">
            <a:spAutoFit/>
          </a:bodyPr>
          <a:lstStyle/>
          <a:p>
            <a:r>
              <a:rPr lang="en-US" sz="4000" dirty="0">
                <a:solidFill>
                  <a:schemeClr val="tx1">
                    <a:lumMod val="75000"/>
                    <a:lumOff val="25000"/>
                  </a:schemeClr>
                </a:solidFill>
                <a:latin typeface="Times New Roman" pitchFamily="18" charset="0"/>
                <a:cs typeface="Times New Roman" pitchFamily="18" charset="0"/>
              </a:rPr>
              <a:t> </a:t>
            </a:r>
            <a:r>
              <a:rPr lang="en-US" sz="4000" dirty="0" err="1">
                <a:solidFill>
                  <a:schemeClr val="tx1">
                    <a:lumMod val="75000"/>
                    <a:lumOff val="25000"/>
                  </a:schemeClr>
                </a:solidFill>
                <a:latin typeface="Times New Roman" pitchFamily="18" charset="0"/>
                <a:cs typeface="Times New Roman" pitchFamily="18" charset="0"/>
              </a:rPr>
              <a:t>C’est</a:t>
            </a:r>
            <a:r>
              <a:rPr lang="en-US" sz="4000" dirty="0">
                <a:solidFill>
                  <a:schemeClr val="tx1">
                    <a:lumMod val="75000"/>
                    <a:lumOff val="25000"/>
                  </a:schemeClr>
                </a:solidFill>
                <a:latin typeface="Times New Roman" pitchFamily="18" charset="0"/>
                <a:cs typeface="Times New Roman" pitchFamily="18" charset="0"/>
              </a:rPr>
              <a:t> quoi un </a:t>
            </a:r>
            <a:r>
              <a:rPr lang="en-US" sz="4000" dirty="0" err="1">
                <a:solidFill>
                  <a:schemeClr val="tx1">
                    <a:lumMod val="75000"/>
                    <a:lumOff val="25000"/>
                  </a:schemeClr>
                </a:solidFill>
                <a:latin typeface="Times New Roman" pitchFamily="18" charset="0"/>
                <a:cs typeface="Times New Roman" pitchFamily="18" charset="0"/>
              </a:rPr>
              <a:t>moteur</a:t>
            </a:r>
            <a:r>
              <a:rPr lang="en-US" sz="4000" dirty="0">
                <a:solidFill>
                  <a:schemeClr val="tx1">
                    <a:lumMod val="75000"/>
                    <a:lumOff val="25000"/>
                  </a:schemeClr>
                </a:solidFill>
                <a:latin typeface="Times New Roman" pitchFamily="18" charset="0"/>
                <a:cs typeface="Times New Roman" pitchFamily="18" charset="0"/>
              </a:rPr>
              <a:t> à </a:t>
            </a:r>
            <a:r>
              <a:rPr lang="en-US" sz="4000" dirty="0" err="1">
                <a:solidFill>
                  <a:schemeClr val="tx1">
                    <a:lumMod val="75000"/>
                    <a:lumOff val="25000"/>
                  </a:schemeClr>
                </a:solidFill>
                <a:latin typeface="Times New Roman" pitchFamily="18" charset="0"/>
                <a:cs typeface="Times New Roman" pitchFamily="18" charset="0"/>
              </a:rPr>
              <a:t>réaction</a:t>
            </a:r>
            <a:r>
              <a:rPr lang="en-US" sz="4000" dirty="0">
                <a:solidFill>
                  <a:schemeClr val="tx1">
                    <a:lumMod val="75000"/>
                    <a:lumOff val="25000"/>
                  </a:schemeClr>
                </a:solidFill>
                <a:latin typeface="Times New Roman" pitchFamily="18" charset="0"/>
                <a:cs typeface="Times New Roman" pitchFamily="18" charset="0"/>
              </a:rPr>
              <a:t> ?</a:t>
            </a:r>
            <a:endParaRPr lang="fr-FR" sz="4000" dirty="0"/>
          </a:p>
        </p:txBody>
      </p:sp>
    </p:spTree>
    <p:extLst>
      <p:ext uri="{BB962C8B-B14F-4D97-AF65-F5344CB8AC3E}">
        <p14:creationId xmlns:p14="http://schemas.microsoft.com/office/powerpoint/2010/main" val="18724174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A0C7D-16FA-4B97-B517-3ECFCDEC5E6C}"/>
              </a:ext>
            </a:extLst>
          </p:cNvPr>
          <p:cNvSpPr>
            <a:spLocks noGrp="1"/>
          </p:cNvSpPr>
          <p:nvPr>
            <p:ph type="title"/>
          </p:nvPr>
        </p:nvSpPr>
        <p:spPr>
          <a:xfrm>
            <a:off x="1069848" y="694944"/>
            <a:ext cx="8677656" cy="978408"/>
          </a:xfrm>
        </p:spPr>
        <p:txBody>
          <a:bodyPr/>
          <a:lstStyle/>
          <a:p>
            <a:pPr algn="ctr"/>
            <a:r>
              <a:rPr lang="en-US" sz="4000" dirty="0" smtClean="0">
                <a:latin typeface="Times New Roman" pitchFamily="18" charset="0"/>
                <a:cs typeface="Times New Roman" pitchFamily="18" charset="0"/>
              </a:rPr>
              <a:t>conclusion </a:t>
            </a:r>
            <a:endParaRPr lang="en-US"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E70936D7-4AFC-4CF6-98CC-6A2DD4AC3520}"/>
              </a:ext>
            </a:extLst>
          </p:cNvPr>
          <p:cNvSpPr>
            <a:spLocks noGrp="1"/>
          </p:cNvSpPr>
          <p:nvPr>
            <p:ph idx="1"/>
          </p:nvPr>
        </p:nvSpPr>
        <p:spPr>
          <a:xfrm>
            <a:off x="207819" y="2161309"/>
            <a:ext cx="11333018" cy="3378879"/>
          </a:xfrm>
        </p:spPr>
        <p:txBody>
          <a:bodyPr>
            <a:normAutofit/>
          </a:bodyPr>
          <a:lstStyle/>
          <a:p>
            <a:pPr algn="just"/>
            <a:r>
              <a:rPr lang="fr-FR" dirty="0">
                <a:solidFill>
                  <a:srgbClr val="FFFFFF"/>
                </a:solidFill>
                <a:latin typeface="Times New Roman" pitchFamily="18" charset="0"/>
                <a:cs typeface="Times New Roman" pitchFamily="18" charset="0"/>
              </a:rPr>
              <a:t>Le projet en cours offre une opportunité d'évaluer nos compétences dans l'utilisation du logiciel </a:t>
            </a:r>
            <a:r>
              <a:rPr lang="fr-FR" dirty="0" err="1">
                <a:solidFill>
                  <a:srgbClr val="FFFFFF"/>
                </a:solidFill>
                <a:latin typeface="Times New Roman" pitchFamily="18" charset="0"/>
                <a:cs typeface="Times New Roman" pitchFamily="18" charset="0"/>
              </a:rPr>
              <a:t>Ansys</a:t>
            </a:r>
            <a:r>
              <a:rPr lang="fr-FR" dirty="0">
                <a:solidFill>
                  <a:srgbClr val="FFFFFF"/>
                </a:solidFill>
                <a:latin typeface="Times New Roman" pitchFamily="18" charset="0"/>
                <a:cs typeface="Times New Roman" pitchFamily="18" charset="0"/>
              </a:rPr>
              <a:t>, reconnu pour sa puissance et sa capacité à générer des résultats précis. Cette présentation met en évidence l'influence des caractéristiques du mélange air-carburant sur les performances de la combustion. Il est démontré que la combustion est plus efficace lorsque le mélange est complet, rapide et turbulent, fournissant ainsi une chaleur excellente, comme le montre la simulation dans </a:t>
            </a:r>
            <a:r>
              <a:rPr lang="fr-FR" dirty="0" err="1">
                <a:solidFill>
                  <a:srgbClr val="FFFFFF"/>
                </a:solidFill>
                <a:latin typeface="Times New Roman" pitchFamily="18" charset="0"/>
                <a:cs typeface="Times New Roman" pitchFamily="18" charset="0"/>
              </a:rPr>
              <a:t>Ansys</a:t>
            </a:r>
            <a:r>
              <a:rPr lang="fr-FR" dirty="0">
                <a:solidFill>
                  <a:srgbClr val="FFFFFF"/>
                </a:solidFill>
                <a:latin typeface="Times New Roman" pitchFamily="18" charset="0"/>
                <a:cs typeface="Times New Roman" pitchFamily="18" charset="0"/>
              </a:rPr>
              <a:t>.</a:t>
            </a:r>
          </a:p>
          <a:p>
            <a:r>
              <a:rPr lang="fr-FR" dirty="0"/>
              <a:t/>
            </a:r>
            <a:br>
              <a:rPr lang="fr-FR" dirty="0"/>
            </a:br>
            <a:endParaRPr lang="en-US" dirty="0"/>
          </a:p>
        </p:txBody>
      </p:sp>
      <p:sp>
        <p:nvSpPr>
          <p:cNvPr id="28" name="Slide Number Placeholder 27">
            <a:extLst>
              <a:ext uri="{FF2B5EF4-FFF2-40B4-BE49-F238E27FC236}">
                <a16:creationId xmlns:a16="http://schemas.microsoft.com/office/drawing/2014/main" xmlns=""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40</a:t>
            </a:fld>
            <a:endParaRPr lang="en-US" dirty="0"/>
          </a:p>
        </p:txBody>
      </p:sp>
    </p:spTree>
    <p:extLst>
      <p:ext uri="{BB962C8B-B14F-4D97-AF65-F5344CB8AC3E}">
        <p14:creationId xmlns:p14="http://schemas.microsoft.com/office/powerpoint/2010/main" val="1556242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424068" y="166544"/>
            <a:ext cx="11310732" cy="1944688"/>
          </a:xfrm>
        </p:spPr>
        <p:txBody>
          <a:bodyPr/>
          <a:lstStyle/>
          <a:p>
            <a:pPr algn="ctr">
              <a:lnSpc>
                <a:spcPts val="6869"/>
              </a:lnSpc>
            </a:pPr>
            <a:r>
              <a:rPr lang="en-US" sz="4000" dirty="0">
                <a:solidFill>
                  <a:srgbClr val="FFFFFF"/>
                </a:solidFill>
                <a:latin typeface="Times New Roman" pitchFamily="18" charset="0"/>
                <a:cs typeface="Times New Roman" pitchFamily="18" charset="0"/>
              </a:rPr>
              <a:t>Composition d’un </a:t>
            </a:r>
            <a:r>
              <a:rPr lang="en-US" sz="4000" dirty="0" err="1">
                <a:solidFill>
                  <a:srgbClr val="FFFFFF"/>
                </a:solidFill>
                <a:latin typeface="Times New Roman" pitchFamily="18" charset="0"/>
                <a:cs typeface="Times New Roman" pitchFamily="18" charset="0"/>
              </a:rPr>
              <a:t>moteur</a:t>
            </a:r>
            <a:r>
              <a:rPr lang="en-US" sz="4000" dirty="0">
                <a:solidFill>
                  <a:srgbClr val="FFFFFF"/>
                </a:solidFill>
                <a:latin typeface="Times New Roman" pitchFamily="18" charset="0"/>
                <a:cs typeface="Times New Roman" pitchFamily="18" charset="0"/>
              </a:rPr>
              <a:t> à </a:t>
            </a:r>
            <a:r>
              <a:rPr lang="en-US" sz="4000" dirty="0" err="1">
                <a:solidFill>
                  <a:srgbClr val="FFFFFF"/>
                </a:solidFill>
                <a:latin typeface="Times New Roman" pitchFamily="18" charset="0"/>
                <a:cs typeface="Times New Roman" pitchFamily="18" charset="0"/>
              </a:rPr>
              <a:t>réaction</a:t>
            </a:r>
            <a:endParaRPr lang="en-US" sz="4000" dirty="0">
              <a:solidFill>
                <a:srgbClr val="FFFFFF"/>
              </a:solidFill>
              <a:latin typeface="Times New Roman" pitchFamily="18" charset="0"/>
              <a:cs typeface="Times New Roman" pitchFamily="18" charset="0"/>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4" y="2086047"/>
            <a:ext cx="10058400" cy="3793210"/>
          </a:xfrm>
          <a:prstGeom prst="rect">
            <a:avLst/>
          </a:prstGeom>
          <a:ln>
            <a:noFill/>
          </a:ln>
          <a:effectLst>
            <a:softEdge rad="112500"/>
          </a:effectLst>
        </p:spPr>
      </p:pic>
      <p:sp>
        <p:nvSpPr>
          <p:cNvPr id="2" name="Espace réservé du numéro de diapositive 1"/>
          <p:cNvSpPr>
            <a:spLocks noGrp="1"/>
          </p:cNvSpPr>
          <p:nvPr>
            <p:ph type="sldNum" sz="quarter" idx="12"/>
          </p:nvPr>
        </p:nvSpPr>
        <p:spPr/>
        <p:txBody>
          <a:bodyPr/>
          <a:lstStyle/>
          <a:p>
            <a:fld id="{D643A852-0206-46AC-B0EB-645612933129}" type="slidenum">
              <a:rPr lang="en-US" smtClean="0"/>
              <a:pPr/>
              <a:t>5</a:t>
            </a:fld>
            <a:endParaRPr lang="en-US" dirty="0"/>
          </a:p>
        </p:txBody>
      </p:sp>
    </p:spTree>
    <p:extLst>
      <p:ext uri="{BB962C8B-B14F-4D97-AF65-F5344CB8AC3E}">
        <p14:creationId xmlns:p14="http://schemas.microsoft.com/office/powerpoint/2010/main" val="3123452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 xmlns:a16="http://schemas.microsoft.com/office/drawing/2014/main" id="{53401F44-74D7-4B28-92EE-E4B15C74DEC0}"/>
              </a:ext>
            </a:extLst>
          </p:cNvPr>
          <p:cNvSpPr>
            <a:spLocks noGrp="1"/>
          </p:cNvSpPr>
          <p:nvPr>
            <p:ph type="title"/>
          </p:nvPr>
        </p:nvSpPr>
        <p:spPr>
          <a:xfrm>
            <a:off x="424068" y="166544"/>
            <a:ext cx="11310732" cy="1944688"/>
          </a:xfrm>
        </p:spPr>
        <p:txBody>
          <a:bodyPr/>
          <a:lstStyle/>
          <a:p>
            <a:pPr algn="ctr">
              <a:lnSpc>
                <a:spcPts val="6869"/>
              </a:lnSpc>
            </a:pPr>
            <a:r>
              <a:rPr lang="en-US" sz="4000" dirty="0" err="1">
                <a:solidFill>
                  <a:srgbClr val="FFFFFF"/>
                </a:solidFill>
                <a:latin typeface="Times New Roman" pitchFamily="18" charset="0"/>
                <a:cs typeface="Times New Roman" pitchFamily="18" charset="0"/>
              </a:rPr>
              <a:t>Différents</a:t>
            </a:r>
            <a:r>
              <a:rPr lang="en-US" sz="4000" dirty="0">
                <a:solidFill>
                  <a:srgbClr val="FFFFFF"/>
                </a:solidFill>
                <a:latin typeface="Times New Roman" pitchFamily="18" charset="0"/>
                <a:cs typeface="Times New Roman" pitchFamily="18" charset="0"/>
              </a:rPr>
              <a:t> types de </a:t>
            </a:r>
            <a:r>
              <a:rPr lang="en-US" sz="4000" dirty="0" err="1">
                <a:solidFill>
                  <a:srgbClr val="FFFFFF"/>
                </a:solidFill>
                <a:latin typeface="Times New Roman" pitchFamily="18" charset="0"/>
                <a:cs typeface="Times New Roman" pitchFamily="18" charset="0"/>
              </a:rPr>
              <a:t>propulseurs</a:t>
            </a:r>
            <a:endParaRPr lang="en-US" sz="4000" dirty="0">
              <a:solidFill>
                <a:srgbClr val="FFFFFF"/>
              </a:solidFill>
              <a:latin typeface="Times New Roman" pitchFamily="18" charset="0"/>
              <a:cs typeface="Times New Roman" pitchFamily="18"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54790"/>
            <a:ext cx="10861964" cy="3861088"/>
          </a:xfrm>
          <a:prstGeom prst="rect">
            <a:avLst/>
          </a:prstGeom>
          <a:ln>
            <a:noFill/>
          </a:ln>
          <a:effectLst>
            <a:softEdge rad="112500"/>
          </a:effectLst>
        </p:spPr>
      </p:pic>
      <p:sp>
        <p:nvSpPr>
          <p:cNvPr id="3" name="Espace réservé du numéro de diapositive 2"/>
          <p:cNvSpPr>
            <a:spLocks noGrp="1"/>
          </p:cNvSpPr>
          <p:nvPr>
            <p:ph type="sldNum" sz="quarter" idx="12"/>
          </p:nvPr>
        </p:nvSpPr>
        <p:spPr/>
        <p:txBody>
          <a:bodyPr/>
          <a:lstStyle/>
          <a:p>
            <a:fld id="{D643A852-0206-46AC-B0EB-645612933129}" type="slidenum">
              <a:rPr lang="en-US" smtClean="0"/>
              <a:pPr/>
              <a:t>6</a:t>
            </a:fld>
            <a:endParaRPr lang="en-US" dirty="0"/>
          </a:p>
        </p:txBody>
      </p:sp>
    </p:spTree>
    <p:extLst>
      <p:ext uri="{BB962C8B-B14F-4D97-AF65-F5344CB8AC3E}">
        <p14:creationId xmlns:p14="http://schemas.microsoft.com/office/powerpoint/2010/main" val="1716076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840" b="840"/>
          <a:stretch>
            <a:fillRect/>
          </a:stretch>
        </p:blipFill>
        <p:spPr>
          <a:xfrm>
            <a:off x="5313488" y="3269673"/>
            <a:ext cx="6863825" cy="3588327"/>
          </a:xfrm>
        </p:spPr>
      </p:pic>
      <p:cxnSp>
        <p:nvCxnSpPr>
          <p:cNvPr id="7" name="Straight Connector 6">
            <a:extLst>
              <a:ext uri="{FF2B5EF4-FFF2-40B4-BE49-F238E27FC236}">
                <a16:creationId xmlns="" xmlns:a16="http://schemas.microsoft.com/office/drawing/2014/main" id="{3408A721-3F05-2984-FC02-8CE14FFF8FE8}"/>
              </a:ext>
              <a:ext uri="{C183D7F6-B498-43B3-948B-1728B52AA6E4}">
                <adec:decorative xmlns="" xmlns:adec="http://schemas.microsoft.com/office/drawing/2017/decorative" val="1"/>
              </a:ext>
            </a:extLst>
          </p:cNvPr>
          <p:cNvCxnSpPr>
            <a:cxnSpLocks/>
          </p:cNvCxnSpPr>
          <p:nvPr/>
        </p:nvCxnSpPr>
        <p:spPr>
          <a:xfrm>
            <a:off x="10884166" y="0"/>
            <a:ext cx="0" cy="2826327"/>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ous-titre 11"/>
          <p:cNvSpPr>
            <a:spLocks noGrp="1"/>
          </p:cNvSpPr>
          <p:nvPr>
            <p:ph type="subTitle" idx="1"/>
          </p:nvPr>
        </p:nvSpPr>
        <p:spPr>
          <a:xfrm>
            <a:off x="481305" y="2272146"/>
            <a:ext cx="9992730" cy="1371600"/>
          </a:xfrm>
        </p:spPr>
        <p:txBody>
          <a:bodyPr/>
          <a:lstStyle/>
          <a:p>
            <a:pPr marL="285750" indent="-285750">
              <a:lnSpc>
                <a:spcPts val="3779"/>
              </a:lnSpc>
              <a:spcBef>
                <a:spcPct val="0"/>
              </a:spcBef>
              <a:buFont typeface="Arial" pitchFamily="34" charset="0"/>
              <a:buChar char="•"/>
            </a:pPr>
            <a:r>
              <a:rPr lang="en-US" sz="1800" dirty="0">
                <a:solidFill>
                  <a:schemeClr val="tx1"/>
                </a:solidFill>
                <a:latin typeface="Times New Roman" pitchFamily="18" charset="0"/>
                <a:cs typeface="Times New Roman" pitchFamily="18" charset="0"/>
              </a:rPr>
              <a:t>Le </a:t>
            </a:r>
            <a:r>
              <a:rPr lang="en-US" sz="1800" dirty="0" err="1">
                <a:solidFill>
                  <a:schemeClr val="tx1"/>
                </a:solidFill>
                <a:latin typeface="Times New Roman" pitchFamily="18" charset="0"/>
                <a:cs typeface="Times New Roman" pitchFamily="18" charset="0"/>
              </a:rPr>
              <a:t>turbopropulseur</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est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l’association</a:t>
            </a:r>
            <a:r>
              <a:rPr lang="en-US" sz="1800" dirty="0">
                <a:solidFill>
                  <a:schemeClr val="tx1"/>
                </a:solidFill>
                <a:latin typeface="Times New Roman" pitchFamily="18" charset="0"/>
                <a:cs typeface="Times New Roman" pitchFamily="18" charset="0"/>
              </a:rPr>
              <a:t> d’un </a:t>
            </a:r>
            <a:r>
              <a:rPr lang="en-US" sz="1800" dirty="0" err="1">
                <a:solidFill>
                  <a:schemeClr val="tx1"/>
                </a:solidFill>
                <a:latin typeface="Times New Roman" pitchFamily="18" charset="0"/>
                <a:cs typeface="Times New Roman" pitchFamily="18" charset="0"/>
              </a:rPr>
              <a:t>réacteur</a:t>
            </a:r>
            <a:r>
              <a:rPr lang="en-US" sz="1800" dirty="0">
                <a:solidFill>
                  <a:schemeClr val="tx1"/>
                </a:solidFill>
                <a:latin typeface="Times New Roman" pitchFamily="18" charset="0"/>
                <a:cs typeface="Times New Roman" pitchFamily="18" charset="0"/>
              </a:rPr>
              <a:t> et </a:t>
            </a:r>
            <a:r>
              <a:rPr lang="en-US" sz="1800" dirty="0" err="1">
                <a:solidFill>
                  <a:schemeClr val="tx1"/>
                </a:solidFill>
                <a:latin typeface="Times New Roman" pitchFamily="18" charset="0"/>
                <a:cs typeface="Times New Roman" pitchFamily="18" charset="0"/>
              </a:rPr>
              <a:t>d’une</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hélice</a:t>
            </a:r>
            <a:r>
              <a:rPr lang="en-US" sz="1800" dirty="0">
                <a:solidFill>
                  <a:schemeClr val="tx1"/>
                </a:solidFill>
                <a:latin typeface="Times New Roman" pitchFamily="18" charset="0"/>
                <a:cs typeface="Times New Roman" pitchFamily="18" charset="0"/>
              </a:rPr>
              <a:t> propulsive </a:t>
            </a:r>
            <a:r>
              <a:rPr lang="en-US" sz="1800" dirty="0" err="1">
                <a:solidFill>
                  <a:schemeClr val="tx1"/>
                </a:solidFill>
                <a:latin typeface="Times New Roman" pitchFamily="18" charset="0"/>
                <a:cs typeface="Times New Roman" pitchFamily="18" charset="0"/>
              </a:rPr>
              <a:t>ou</a:t>
            </a:r>
            <a:r>
              <a:rPr lang="en-US" sz="1800" dirty="0">
                <a:solidFill>
                  <a:schemeClr val="tx1"/>
                </a:solidFill>
                <a:latin typeface="Times New Roman" pitchFamily="18" charset="0"/>
                <a:cs typeface="Times New Roman" pitchFamily="18" charset="0"/>
              </a:rPr>
              <a:t> de pales </a:t>
            </a:r>
            <a:r>
              <a:rPr lang="en-US" sz="1800" dirty="0" err="1">
                <a:solidFill>
                  <a:schemeClr val="tx1"/>
                </a:solidFill>
                <a:latin typeface="Times New Roman" pitchFamily="18" charset="0"/>
                <a:cs typeface="Times New Roman" pitchFamily="18" charset="0"/>
              </a:rPr>
              <a:t>d’hélicoptère</a:t>
            </a:r>
            <a:endParaRPr lang="en-US" sz="1800" dirty="0">
              <a:solidFill>
                <a:schemeClr val="tx1"/>
              </a:solidFill>
              <a:latin typeface="Times New Roman" pitchFamily="18" charset="0"/>
              <a:cs typeface="Times New Roman" pitchFamily="18" charset="0"/>
            </a:endParaRPr>
          </a:p>
          <a:p>
            <a:pPr algn="ctr"/>
            <a:endParaRPr lang="en-US" sz="1800" dirty="0">
              <a:solidFill>
                <a:srgbClr val="FFFFFF"/>
              </a:solidFill>
              <a:latin typeface="Times New Roman" pitchFamily="18" charset="0"/>
              <a:cs typeface="Times New Roman" pitchFamily="18" charset="0"/>
            </a:endParaRPr>
          </a:p>
          <a:p>
            <a:endParaRPr lang="fr-FR" dirty="0"/>
          </a:p>
        </p:txBody>
      </p:sp>
      <p:sp>
        <p:nvSpPr>
          <p:cNvPr id="5" name="Rectangle 4"/>
          <p:cNvSpPr/>
          <p:nvPr/>
        </p:nvSpPr>
        <p:spPr>
          <a:xfrm>
            <a:off x="1011382" y="159032"/>
            <a:ext cx="9462653" cy="1272143"/>
          </a:xfrm>
          <a:prstGeom prst="rect">
            <a:avLst/>
          </a:prstGeom>
        </p:spPr>
        <p:txBody>
          <a:bodyPr wrap="square">
            <a:spAutoFit/>
          </a:bodyPr>
          <a:lstStyle/>
          <a:p>
            <a:pPr marL="412913" lvl="1" algn="ctr">
              <a:lnSpc>
                <a:spcPts val="4590"/>
              </a:lnSpc>
            </a:pPr>
            <a:r>
              <a:rPr lang="en-US" sz="4000" dirty="0" err="1">
                <a:solidFill>
                  <a:srgbClr val="FFFFFF"/>
                </a:solidFill>
                <a:latin typeface="Times New Roman" pitchFamily="18" charset="0"/>
                <a:cs typeface="Times New Roman" pitchFamily="18" charset="0"/>
              </a:rPr>
              <a:t>Moteurs</a:t>
            </a:r>
            <a:r>
              <a:rPr lang="en-US" sz="4000" dirty="0">
                <a:solidFill>
                  <a:srgbClr val="FFFFFF"/>
                </a:solidFill>
                <a:latin typeface="Times New Roman" pitchFamily="18" charset="0"/>
                <a:cs typeface="Times New Roman" pitchFamily="18" charset="0"/>
              </a:rPr>
              <a:t> </a:t>
            </a:r>
            <a:r>
              <a:rPr lang="en-US" sz="4000" dirty="0" err="1">
                <a:solidFill>
                  <a:srgbClr val="FFFFFF"/>
                </a:solidFill>
                <a:latin typeface="Times New Roman" pitchFamily="18" charset="0"/>
                <a:cs typeface="Times New Roman" pitchFamily="18" charset="0"/>
              </a:rPr>
              <a:t>fournissant</a:t>
            </a:r>
            <a:r>
              <a:rPr lang="en-US" sz="4000" dirty="0">
                <a:solidFill>
                  <a:srgbClr val="FFFFFF"/>
                </a:solidFill>
                <a:latin typeface="Times New Roman" pitchFamily="18" charset="0"/>
                <a:cs typeface="Times New Roman" pitchFamily="18" charset="0"/>
              </a:rPr>
              <a:t> </a:t>
            </a:r>
            <a:r>
              <a:rPr lang="en-US" sz="4000" dirty="0" err="1">
                <a:solidFill>
                  <a:srgbClr val="FFFFFF"/>
                </a:solidFill>
                <a:latin typeface="Times New Roman" pitchFamily="18" charset="0"/>
                <a:cs typeface="Times New Roman" pitchFamily="18" charset="0"/>
              </a:rPr>
              <a:t>l’énergie</a:t>
            </a:r>
            <a:r>
              <a:rPr lang="en-US" sz="4000" dirty="0">
                <a:solidFill>
                  <a:srgbClr val="FFFFFF"/>
                </a:solidFill>
                <a:latin typeface="Times New Roman" pitchFamily="18" charset="0"/>
                <a:cs typeface="Times New Roman" pitchFamily="18" charset="0"/>
              </a:rPr>
              <a:t> à un </a:t>
            </a:r>
            <a:r>
              <a:rPr lang="en-US" sz="4000" dirty="0" err="1">
                <a:solidFill>
                  <a:srgbClr val="FFFFFF"/>
                </a:solidFill>
                <a:latin typeface="Times New Roman" pitchFamily="18" charset="0"/>
                <a:cs typeface="Times New Roman" pitchFamily="18" charset="0"/>
              </a:rPr>
              <a:t>organe</a:t>
            </a:r>
            <a:r>
              <a:rPr lang="en-US" sz="4000" dirty="0">
                <a:solidFill>
                  <a:srgbClr val="FFFFFF"/>
                </a:solidFill>
                <a:latin typeface="Times New Roman" pitchFamily="18" charset="0"/>
                <a:cs typeface="Times New Roman" pitchFamily="18" charset="0"/>
              </a:rPr>
              <a:t> </a:t>
            </a:r>
            <a:r>
              <a:rPr lang="en-US" sz="4000" dirty="0" err="1">
                <a:solidFill>
                  <a:srgbClr val="FFFFFF"/>
                </a:solidFill>
                <a:latin typeface="Times New Roman" pitchFamily="18" charset="0"/>
                <a:cs typeface="Times New Roman" pitchFamily="18" charset="0"/>
              </a:rPr>
              <a:t>propulsif</a:t>
            </a:r>
            <a:r>
              <a:rPr lang="en-US" sz="4000" dirty="0">
                <a:solidFill>
                  <a:srgbClr val="FFFFFF"/>
                </a:solidFill>
                <a:latin typeface="Times New Roman" pitchFamily="18" charset="0"/>
                <a:cs typeface="Times New Roman" pitchFamily="18" charset="0"/>
              </a:rPr>
              <a:t> ( </a:t>
            </a:r>
            <a:r>
              <a:rPr lang="en-US" sz="4000" dirty="0" err="1">
                <a:solidFill>
                  <a:srgbClr val="FFFFFF"/>
                </a:solidFill>
                <a:latin typeface="Times New Roman" pitchFamily="18" charset="0"/>
                <a:cs typeface="Times New Roman" pitchFamily="18" charset="0"/>
              </a:rPr>
              <a:t>l’hélice</a:t>
            </a:r>
            <a:r>
              <a:rPr lang="en-US" sz="4000" dirty="0">
                <a:solidFill>
                  <a:srgbClr val="FFFFFF"/>
                </a:solidFill>
                <a:latin typeface="Times New Roman" pitchFamily="18" charset="0"/>
                <a:cs typeface="Times New Roman" pitchFamily="18" charset="0"/>
              </a:rPr>
              <a:t>)</a:t>
            </a:r>
          </a:p>
        </p:txBody>
      </p:sp>
    </p:spTree>
    <p:extLst>
      <p:ext uri="{BB962C8B-B14F-4D97-AF65-F5344CB8AC3E}">
        <p14:creationId xmlns:p14="http://schemas.microsoft.com/office/powerpoint/2010/main" val="869636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bustión - Concepto, reacción, etapas, tipos y ejempl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096000" cy="4765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193964" y="249382"/>
            <a:ext cx="7021484" cy="817419"/>
          </a:xfrm>
        </p:spPr>
        <p:txBody>
          <a:bodyPr/>
          <a:lstStyle/>
          <a:p>
            <a:pPr algn="ctr"/>
            <a:r>
              <a:rPr lang="en-US" sz="4000" dirty="0" smtClean="0">
                <a:latin typeface="Times New Roman" pitchFamily="18" charset="0"/>
                <a:cs typeface="Times New Roman" pitchFamily="18" charset="0"/>
              </a:rPr>
              <a:t>C ‘</a:t>
            </a:r>
            <a:r>
              <a:rPr lang="en-US" sz="4000" dirty="0" err="1" smtClean="0">
                <a:latin typeface="Times New Roman" pitchFamily="18" charset="0"/>
                <a:cs typeface="Times New Roman" pitchFamily="18" charset="0"/>
              </a:rPr>
              <a:t>est</a:t>
            </a:r>
            <a:r>
              <a:rPr lang="en-US" sz="4000" dirty="0" smtClean="0">
                <a:latin typeface="Times New Roman" pitchFamily="18" charset="0"/>
                <a:cs typeface="Times New Roman" pitchFamily="18" charset="0"/>
              </a:rPr>
              <a:t> quoi la combustion ? </a:t>
            </a:r>
            <a:endParaRPr lang="en-US" sz="4000" dirty="0">
              <a:latin typeface="Times New Roman" pitchFamily="18" charset="0"/>
              <a:cs typeface="Times New Roman" pitchFamily="18" charset="0"/>
            </a:endParaRPr>
          </a:p>
        </p:txBody>
      </p:sp>
      <p:sp>
        <p:nvSpPr>
          <p:cNvPr id="8" name="Text Placeholder 7">
            <a:extLst>
              <a:ext uri="{FF2B5EF4-FFF2-40B4-BE49-F238E27FC236}">
                <a16:creationId xmlns="" xmlns:a16="http://schemas.microsoft.com/office/drawing/2014/main" id="{314E9B28-7FE6-B429-330A-2341E57F1C44}"/>
              </a:ext>
            </a:extLst>
          </p:cNvPr>
          <p:cNvSpPr>
            <a:spLocks noGrp="1"/>
          </p:cNvSpPr>
          <p:nvPr>
            <p:ph type="body" idx="1"/>
          </p:nvPr>
        </p:nvSpPr>
        <p:spPr>
          <a:xfrm>
            <a:off x="0" y="1573045"/>
            <a:ext cx="7278624" cy="630936"/>
          </a:xfrm>
        </p:spPr>
        <p:txBody>
          <a:bodyPr/>
          <a:lstStyle/>
          <a:p>
            <a:r>
              <a:rPr lang="en-US" sz="1800" dirty="0" smtClean="0">
                <a:latin typeface="Times New Roman" pitchFamily="18" charset="0"/>
                <a:cs typeface="Times New Roman" pitchFamily="18" charset="0"/>
              </a:rPr>
              <a:t>Definition de la combustion </a:t>
            </a:r>
            <a:endParaRPr lang="en-US" sz="1800" dirty="0">
              <a:latin typeface="Times New Roman" pitchFamily="18" charset="0"/>
              <a:cs typeface="Times New Roman" pitchFamily="18" charset="0"/>
            </a:endParaRPr>
          </a:p>
        </p:txBody>
      </p:sp>
      <p:sp>
        <p:nvSpPr>
          <p:cNvPr id="9" name="Content Placeholder 8">
            <a:extLst>
              <a:ext uri="{FF2B5EF4-FFF2-40B4-BE49-F238E27FC236}">
                <a16:creationId xmlns="" xmlns:a16="http://schemas.microsoft.com/office/drawing/2014/main" id="{5F2AB59A-9C75-72C2-A712-0378A92C897F}"/>
              </a:ext>
            </a:extLst>
          </p:cNvPr>
          <p:cNvSpPr>
            <a:spLocks noGrp="1"/>
          </p:cNvSpPr>
          <p:nvPr>
            <p:ph sz="half" idx="2"/>
          </p:nvPr>
        </p:nvSpPr>
        <p:spPr>
          <a:xfrm>
            <a:off x="0" y="2820800"/>
            <a:ext cx="5915891" cy="1179576"/>
          </a:xfrm>
        </p:spPr>
        <p:txBody>
          <a:bodyPr/>
          <a:lstStyle/>
          <a:p>
            <a:pPr algn="just"/>
            <a:r>
              <a:rPr lang="fr-FR" sz="1600" dirty="0">
                <a:latin typeface="Times New Roman" pitchFamily="18" charset="0"/>
                <a:cs typeface="Times New Roman" pitchFamily="18" charset="0"/>
              </a:rPr>
              <a:t>La combustion désigne une réaction chimique évoluant rapidement, </a:t>
            </a:r>
            <a:r>
              <a:rPr lang="fr-FR" sz="1600" dirty="0" smtClean="0">
                <a:latin typeface="Times New Roman" pitchFamily="18" charset="0"/>
                <a:cs typeface="Times New Roman" pitchFamily="18" charset="0"/>
              </a:rPr>
              <a:t>accompagnée d’émission </a:t>
            </a:r>
            <a:r>
              <a:rPr lang="fr-FR" sz="1600" dirty="0">
                <a:latin typeface="Times New Roman" pitchFamily="18" charset="0"/>
                <a:cs typeface="Times New Roman" pitchFamily="18" charset="0"/>
              </a:rPr>
              <a:t>lumineuse et </a:t>
            </a:r>
            <a:r>
              <a:rPr lang="fr-FR" sz="1600" dirty="0" smtClean="0">
                <a:latin typeface="Times New Roman" pitchFamily="18" charset="0"/>
                <a:cs typeface="Times New Roman" pitchFamily="18" charset="0"/>
              </a:rPr>
              <a:t>d’un </a:t>
            </a:r>
            <a:r>
              <a:rPr lang="fr-FR" sz="1600" dirty="0">
                <a:latin typeface="Times New Roman" pitchFamily="18" charset="0"/>
                <a:cs typeface="Times New Roman" pitchFamily="18" charset="0"/>
              </a:rPr>
              <a:t>important dégagement de chaleur</a:t>
            </a:r>
            <a:endParaRPr lang="en-US" sz="1600" dirty="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8</a:t>
            </a:fld>
            <a:endParaRPr lang="en-US" dirty="0"/>
          </a:p>
        </p:txBody>
      </p:sp>
    </p:spTree>
    <p:extLst>
      <p:ext uri="{BB962C8B-B14F-4D97-AF65-F5344CB8AC3E}">
        <p14:creationId xmlns:p14="http://schemas.microsoft.com/office/powerpoint/2010/main" val="3964042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bustión - Concepto, reacción, etapas, tipos y ejempl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096000" cy="4765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7F73D716-38C2-4B52-4595-F3CB7AB1F60D}"/>
              </a:ext>
            </a:extLst>
          </p:cNvPr>
          <p:cNvSpPr>
            <a:spLocks noGrp="1"/>
          </p:cNvSpPr>
          <p:nvPr>
            <p:ph type="title"/>
          </p:nvPr>
        </p:nvSpPr>
        <p:spPr>
          <a:xfrm>
            <a:off x="-193964" y="249382"/>
            <a:ext cx="7021484" cy="817419"/>
          </a:xfrm>
        </p:spPr>
        <p:txBody>
          <a:bodyPr/>
          <a:lstStyle/>
          <a:p>
            <a:pPr algn="ctr"/>
            <a:r>
              <a:rPr lang="en-US" sz="4000" dirty="0" smtClean="0">
                <a:latin typeface="Times New Roman" pitchFamily="18" charset="0"/>
                <a:cs typeface="Times New Roman" pitchFamily="18" charset="0"/>
              </a:rPr>
              <a:t>C ‘</a:t>
            </a:r>
            <a:r>
              <a:rPr lang="en-US" sz="4000" dirty="0" err="1" smtClean="0">
                <a:latin typeface="Times New Roman" pitchFamily="18" charset="0"/>
                <a:cs typeface="Times New Roman" pitchFamily="18" charset="0"/>
              </a:rPr>
              <a:t>est</a:t>
            </a:r>
            <a:r>
              <a:rPr lang="en-US" sz="4000" dirty="0" smtClean="0">
                <a:latin typeface="Times New Roman" pitchFamily="18" charset="0"/>
                <a:cs typeface="Times New Roman" pitchFamily="18" charset="0"/>
              </a:rPr>
              <a:t> quoi la combustion ? </a:t>
            </a:r>
            <a:endParaRPr lang="en-US" sz="4000" dirty="0">
              <a:latin typeface="Times New Roman" pitchFamily="18" charset="0"/>
              <a:cs typeface="Times New Roman" pitchFamily="18" charset="0"/>
            </a:endParaRPr>
          </a:p>
        </p:txBody>
      </p:sp>
      <p:sp>
        <p:nvSpPr>
          <p:cNvPr id="10" name="Text Placeholder 9">
            <a:extLst>
              <a:ext uri="{FF2B5EF4-FFF2-40B4-BE49-F238E27FC236}">
                <a16:creationId xmlns="" xmlns:a16="http://schemas.microsoft.com/office/drawing/2014/main" id="{3D0831BA-17C0-FE05-F651-08DB1257FD44}"/>
              </a:ext>
            </a:extLst>
          </p:cNvPr>
          <p:cNvSpPr>
            <a:spLocks noGrp="1"/>
          </p:cNvSpPr>
          <p:nvPr>
            <p:ph type="body" sz="quarter" idx="3"/>
          </p:nvPr>
        </p:nvSpPr>
        <p:spPr>
          <a:xfrm>
            <a:off x="0" y="1567781"/>
            <a:ext cx="7278624" cy="630936"/>
          </a:xfrm>
        </p:spPr>
        <p:txBody>
          <a:bodyPr/>
          <a:lstStyle/>
          <a:p>
            <a:r>
              <a:rPr lang="en-US" sz="1800" dirty="0" smtClean="0">
                <a:latin typeface="Times New Roman" pitchFamily="18" charset="0"/>
                <a:cs typeface="Times New Roman" pitchFamily="18" charset="0"/>
              </a:rPr>
              <a:t>Production de la combustion</a:t>
            </a:r>
            <a:endParaRPr lang="en-US" sz="1800" dirty="0">
              <a:latin typeface="Times New Roman" pitchFamily="18" charset="0"/>
              <a:cs typeface="Times New Roman" pitchFamily="18" charset="0"/>
            </a:endParaRPr>
          </a:p>
        </p:txBody>
      </p:sp>
      <p:sp>
        <p:nvSpPr>
          <p:cNvPr id="11" name="Content Placeholder 10">
            <a:extLst>
              <a:ext uri="{FF2B5EF4-FFF2-40B4-BE49-F238E27FC236}">
                <a16:creationId xmlns="" xmlns:a16="http://schemas.microsoft.com/office/drawing/2014/main" id="{870CE918-6A89-4B47-D960-C117025FF6CB}"/>
              </a:ext>
            </a:extLst>
          </p:cNvPr>
          <p:cNvSpPr>
            <a:spLocks noGrp="1"/>
          </p:cNvSpPr>
          <p:nvPr>
            <p:ph sz="quarter" idx="4"/>
          </p:nvPr>
        </p:nvSpPr>
        <p:spPr>
          <a:xfrm>
            <a:off x="0" y="2881746"/>
            <a:ext cx="5971307" cy="1179576"/>
          </a:xfrm>
        </p:spPr>
        <p:txBody>
          <a:bodyPr/>
          <a:lstStyle/>
          <a:p>
            <a:r>
              <a:rPr lang="fr-FR" sz="1600" dirty="0">
                <a:latin typeface="Times New Roman" pitchFamily="18" charset="0"/>
                <a:cs typeface="Times New Roman" pitchFamily="18" charset="0"/>
              </a:rPr>
              <a:t>Une combustion ne peut se produire que si l'on réunit trois éléments que </a:t>
            </a:r>
            <a:r>
              <a:rPr lang="fr-FR" sz="1600" dirty="0" smtClean="0">
                <a:latin typeface="Times New Roman" pitchFamily="18" charset="0"/>
                <a:cs typeface="Times New Roman" pitchFamily="18" charset="0"/>
              </a:rPr>
              <a:t>l’on nomme </a:t>
            </a:r>
            <a:r>
              <a:rPr lang="fr-FR" sz="1600" dirty="0">
                <a:latin typeface="Times New Roman" pitchFamily="18" charset="0"/>
                <a:cs typeface="Times New Roman" pitchFamily="18" charset="0"/>
              </a:rPr>
              <a:t>de façon symbolique le triangle du feu</a:t>
            </a:r>
            <a:r>
              <a:rPr lang="fr-FR"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Combustible </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comburant</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énergie</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d’activation</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endParaRPr lang="en-US" sz="1600" b="1" dirty="0">
              <a:latin typeface="Times New Roman" pitchFamily="18" charset="0"/>
              <a:cs typeface="Times New Roman" pitchFamily="18" charset="0"/>
            </a:endParaRPr>
          </a:p>
        </p:txBody>
      </p:sp>
      <p:sp>
        <p:nvSpPr>
          <p:cNvPr id="4" name="Slide Number Placeholder 3">
            <a:extLst>
              <a:ext uri="{FF2B5EF4-FFF2-40B4-BE49-F238E27FC236}">
                <a16:creationId xmlns="" xmlns:a16="http://schemas.microsoft.com/office/drawing/2014/main" id="{7DAA6B0B-6F70-0473-E59E-D53FA749FA29}"/>
              </a:ext>
            </a:extLst>
          </p:cNvPr>
          <p:cNvSpPr>
            <a:spLocks noGrp="1"/>
          </p:cNvSpPr>
          <p:nvPr>
            <p:ph type="sldNum" sz="quarter" idx="10"/>
          </p:nvPr>
        </p:nvSpPr>
        <p:spPr/>
        <p:txBody>
          <a:bodyPr/>
          <a:lstStyle/>
          <a:p>
            <a:fld id="{BC0F0449-EF10-3E4D-894D-3DE10CF4206D}" type="slidenum">
              <a:rPr lang="en-US" smtClean="0"/>
              <a:pPr/>
              <a:t>9</a:t>
            </a:fld>
            <a:endParaRPr lang="en-US" dirty="0"/>
          </a:p>
        </p:txBody>
      </p:sp>
      <p:sp>
        <p:nvSpPr>
          <p:cNvPr id="12" name="Plus 11"/>
          <p:cNvSpPr/>
          <p:nvPr/>
        </p:nvSpPr>
        <p:spPr>
          <a:xfrm>
            <a:off x="1371595" y="3706090"/>
            <a:ext cx="221675" cy="263236"/>
          </a:xfrm>
          <a:prstGeom prst="mathPlus">
            <a:avLst>
              <a:gd name="adj1" fmla="val 770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3" name="Plus 12"/>
          <p:cNvSpPr/>
          <p:nvPr/>
        </p:nvSpPr>
        <p:spPr>
          <a:xfrm>
            <a:off x="2854034" y="3706090"/>
            <a:ext cx="221675" cy="263236"/>
          </a:xfrm>
          <a:prstGeom prst="mathPlus">
            <a:avLst>
              <a:gd name="adj1" fmla="val 770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 name="Égal 5"/>
          <p:cNvSpPr/>
          <p:nvPr/>
        </p:nvSpPr>
        <p:spPr>
          <a:xfrm>
            <a:off x="4987635" y="3716481"/>
            <a:ext cx="277091" cy="242454"/>
          </a:xfrm>
          <a:prstGeom prst="mathEqual">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5140032" y="3439389"/>
            <a:ext cx="1039092" cy="1039092"/>
          </a:xfrm>
          <a:prstGeom prst="rect">
            <a:avLst/>
          </a:prstGeom>
        </p:spPr>
      </p:pic>
    </p:spTree>
    <p:extLst>
      <p:ext uri="{BB962C8B-B14F-4D97-AF65-F5344CB8AC3E}">
        <p14:creationId xmlns:p14="http://schemas.microsoft.com/office/powerpoint/2010/main" val="250329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128D9D-8887-4AE7-BD39-EBCD268E911A}">
  <ds:schemaRef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76BC85-9361-4044-951E-1D698143E54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0</TotalTime>
  <Words>1036</Words>
  <Application>Microsoft Office PowerPoint</Application>
  <PresentationFormat>Personnalisé</PresentationFormat>
  <Paragraphs>224</Paragraphs>
  <Slides>40</Slides>
  <Notes>24</Notes>
  <HiddenSlides>0</HiddenSlides>
  <MMClips>0</MMClips>
  <ScaleCrop>false</ScaleCrop>
  <HeadingPairs>
    <vt:vector size="4" baseType="variant">
      <vt:variant>
        <vt:lpstr>Thème</vt:lpstr>
      </vt:variant>
      <vt:variant>
        <vt:i4>1</vt:i4>
      </vt:variant>
      <vt:variant>
        <vt:lpstr>Titres des diapositives</vt:lpstr>
      </vt:variant>
      <vt:variant>
        <vt:i4>40</vt:i4>
      </vt:variant>
    </vt:vector>
  </HeadingPairs>
  <TitlesOfParts>
    <vt:vector size="41" baseType="lpstr">
      <vt:lpstr>3DFloatVTI</vt:lpstr>
      <vt:lpstr>Title</vt:lpstr>
      <vt:lpstr>Sommaire : </vt:lpstr>
      <vt:lpstr>Topic One </vt:lpstr>
      <vt:lpstr>Présentation PowerPoint</vt:lpstr>
      <vt:lpstr>Composition d’un moteur à réaction</vt:lpstr>
      <vt:lpstr>Différents types de propulseurs</vt:lpstr>
      <vt:lpstr>Présentation PowerPoint</vt:lpstr>
      <vt:lpstr>C ‘est quoi la combustion ? </vt:lpstr>
      <vt:lpstr>C ‘est quoi la combustion ? </vt:lpstr>
      <vt:lpstr>Types de combustion </vt:lpstr>
      <vt:lpstr>Types de combustion </vt:lpstr>
      <vt:lpstr>C’est quoi la chambre de combustion ? </vt:lpstr>
      <vt:lpstr>C’est quoi la chambre de combustion ? </vt:lpstr>
      <vt:lpstr>Type de chambre de combustion :</vt:lpstr>
      <vt:lpstr>Type de chambre de combustion :</vt:lpstr>
      <vt:lpstr>Processus de combustion </vt:lpstr>
      <vt:lpstr>Comparaison des combustions entre les moteurs à réaction</vt:lpstr>
      <vt:lpstr>Topic One </vt:lpstr>
      <vt:lpstr>Distribution de la température</vt:lpstr>
      <vt:lpstr>Distribution de la pression  </vt:lpstr>
      <vt:lpstr>Distribution de la turbulance</vt:lpstr>
      <vt:lpstr>Distribution du mélange air carburant</vt:lpstr>
      <vt:lpstr> Efficacité de combustion </vt:lpstr>
      <vt:lpstr> Intensité de combustion </vt:lpstr>
      <vt:lpstr>Topic One </vt:lpstr>
      <vt:lpstr>Présentation PowerPoint</vt:lpstr>
      <vt:lpstr>Géometrie </vt:lpstr>
      <vt:lpstr>Géometrie </vt:lpstr>
      <vt:lpstr>Géometrie </vt:lpstr>
      <vt:lpstr>Géometrie </vt:lpstr>
      <vt:lpstr>Géometrie </vt:lpstr>
      <vt:lpstr>Géometrie </vt:lpstr>
      <vt:lpstr>Géometrie </vt:lpstr>
      <vt:lpstr>Maillage </vt:lpstr>
      <vt:lpstr>Maillage </vt:lpstr>
      <vt:lpstr>Maillage </vt:lpstr>
      <vt:lpstr>Maillage </vt:lpstr>
      <vt:lpstr>Présentation PowerPoint</vt:lpstr>
      <vt:lpstr>Topic One </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2021-01-28T12:59:42Z</dcterms:created>
  <dcterms:modified xsi:type="dcterms:W3CDTF">2023-12-28T00:39:29Z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